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7889" r:id="rId2"/>
    <p:sldId id="7890" r:id="rId3"/>
    <p:sldId id="7891" r:id="rId4"/>
    <p:sldId id="7892" r:id="rId5"/>
    <p:sldId id="7893" r:id="rId6"/>
    <p:sldId id="7894" r:id="rId7"/>
    <p:sldId id="7895" r:id="rId8"/>
    <p:sldId id="7903" r:id="rId9"/>
    <p:sldId id="7897" r:id="rId10"/>
    <p:sldId id="7898" r:id="rId11"/>
    <p:sldId id="7899" r:id="rId12"/>
    <p:sldId id="7900" r:id="rId13"/>
    <p:sldId id="7902" r:id="rId14"/>
  </p:sldIdLst>
  <p:sldSz cx="12192000" cy="6858000"/>
  <p:notesSz cx="6888163" cy="1001871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2" d="100"/>
          <a:sy n="122" d="100"/>
        </p:scale>
        <p:origin x="11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9ADC8AFE-43EA-46E6-9D1E-0F9A5BB7D7EB}" type="datetimeFigureOut">
              <a:rPr lang="tr-TR" smtClean="0"/>
              <a:t>20.08.2026</a:t>
            </a:fld>
            <a:endParaRPr lang="tr-TR"/>
          </a:p>
        </p:txBody>
      </p:sp>
      <p:sp>
        <p:nvSpPr>
          <p:cNvPr id="4" name="Slayt Resmi Yer Tutucusu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8975" y="4821238"/>
            <a:ext cx="5510213" cy="3944937"/>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517063"/>
            <a:ext cx="2984500" cy="50165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902075" y="9517063"/>
            <a:ext cx="2984500" cy="501650"/>
          </a:xfrm>
          <a:prstGeom prst="rect">
            <a:avLst/>
          </a:prstGeom>
        </p:spPr>
        <p:txBody>
          <a:bodyPr vert="horz" lIns="91440" tIns="45720" rIns="91440" bIns="45720" rtlCol="0" anchor="b"/>
          <a:lstStyle>
            <a:lvl1pPr algn="r">
              <a:defRPr sz="1200"/>
            </a:lvl1pPr>
          </a:lstStyle>
          <a:p>
            <a:fld id="{6AF92A65-E0DA-40CB-8B3F-7E2A7A3393A8}" type="slidenum">
              <a:rPr lang="tr-TR" smtClean="0"/>
              <a:t>‹#›</a:t>
            </a:fld>
            <a:endParaRPr lang="tr-TR"/>
          </a:p>
        </p:txBody>
      </p:sp>
    </p:spTree>
    <p:extLst>
      <p:ext uri="{BB962C8B-B14F-4D97-AF65-F5344CB8AC3E}">
        <p14:creationId xmlns:p14="http://schemas.microsoft.com/office/powerpoint/2010/main" val="3753932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AF92A65-E0DA-40CB-8B3F-7E2A7A3393A8}" type="slidenum">
              <a:rPr lang="tr-TR" smtClean="0"/>
              <a:t>2</a:t>
            </a:fld>
            <a:endParaRPr lang="tr-TR"/>
          </a:p>
        </p:txBody>
      </p:sp>
    </p:spTree>
    <p:extLst>
      <p:ext uri="{BB962C8B-B14F-4D97-AF65-F5344CB8AC3E}">
        <p14:creationId xmlns:p14="http://schemas.microsoft.com/office/powerpoint/2010/main" val="2478876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AF92A65-E0DA-40CB-8B3F-7E2A7A3393A8}" type="slidenum">
              <a:rPr lang="tr-TR" smtClean="0"/>
              <a:t>7</a:t>
            </a:fld>
            <a:endParaRPr lang="tr-TR"/>
          </a:p>
        </p:txBody>
      </p:sp>
    </p:spTree>
    <p:extLst>
      <p:ext uri="{BB962C8B-B14F-4D97-AF65-F5344CB8AC3E}">
        <p14:creationId xmlns:p14="http://schemas.microsoft.com/office/powerpoint/2010/main" val="3039775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AF92A65-E0DA-40CB-8B3F-7E2A7A3393A8}" type="slidenum">
              <a:rPr lang="tr-TR" smtClean="0"/>
              <a:t>9</a:t>
            </a:fld>
            <a:endParaRPr lang="tr-TR"/>
          </a:p>
        </p:txBody>
      </p:sp>
    </p:spTree>
    <p:extLst>
      <p:ext uri="{BB962C8B-B14F-4D97-AF65-F5344CB8AC3E}">
        <p14:creationId xmlns:p14="http://schemas.microsoft.com/office/powerpoint/2010/main" val="2631548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tr-TR" sz="2400">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grpSp>
      </p:grpSp>
      <p:sp>
        <p:nvSpPr>
          <p:cNvPr id="38931" name="Rectangle 19"/>
          <p:cNvSpPr>
            <a:spLocks noGrp="1" noChangeArrowheads="1"/>
          </p:cNvSpPr>
          <p:nvPr>
            <p:ph type="ctrTitle"/>
          </p:nvPr>
        </p:nvSpPr>
        <p:spPr>
          <a:xfrm>
            <a:off x="3962400" y="1828800"/>
            <a:ext cx="8026400" cy="2209800"/>
          </a:xfrm>
        </p:spPr>
        <p:txBody>
          <a:bodyPr/>
          <a:lstStyle>
            <a:lvl1pPr>
              <a:defRPr sz="5000">
                <a:solidFill>
                  <a:srgbClr val="FFFFFF"/>
                </a:solidFill>
              </a:defRPr>
            </a:lvl1pPr>
          </a:lstStyle>
          <a:p>
            <a:pPr lvl="0"/>
            <a:r>
              <a:rPr lang="tr-TR" noProof="0"/>
              <a:t>Asıl başlık stili için tıklatın</a:t>
            </a:r>
          </a:p>
        </p:txBody>
      </p:sp>
      <p:sp>
        <p:nvSpPr>
          <p:cNvPr id="38932" name="Rectangle 20"/>
          <p:cNvSpPr>
            <a:spLocks noGrp="1" noChangeArrowheads="1"/>
          </p:cNvSpPr>
          <p:nvPr>
            <p:ph type="subTitle" idx="1"/>
          </p:nvPr>
        </p:nvSpPr>
        <p:spPr>
          <a:xfrm>
            <a:off x="3962400" y="4267200"/>
            <a:ext cx="8026400" cy="1752600"/>
          </a:xfrm>
        </p:spPr>
        <p:txBody>
          <a:bodyPr/>
          <a:lstStyle>
            <a:lvl1pPr marL="0" indent="0">
              <a:buFont typeface="Wingdings" pitchFamily="2" charset="2"/>
              <a:buNone/>
              <a:defRPr sz="3400"/>
            </a:lvl1pPr>
          </a:lstStyle>
          <a:p>
            <a:pPr lvl="0"/>
            <a:r>
              <a:rPr lang="tr-TR" noProof="0"/>
              <a:t>Asıl alt başlık stilini düzenlemek için tıklatın</a:t>
            </a:r>
          </a:p>
        </p:txBody>
      </p:sp>
      <p:sp>
        <p:nvSpPr>
          <p:cNvPr id="18" name="Rectangle 16"/>
          <p:cNvSpPr>
            <a:spLocks noGrp="1" noChangeArrowheads="1"/>
          </p:cNvSpPr>
          <p:nvPr>
            <p:ph type="dt" sz="half" idx="10"/>
          </p:nvPr>
        </p:nvSpPr>
        <p:spPr>
          <a:xfrm>
            <a:off x="609600" y="6248400"/>
            <a:ext cx="2844800" cy="457200"/>
          </a:xfrm>
        </p:spPr>
        <p:txBody>
          <a:bodyPr/>
          <a:lstStyle>
            <a:lvl1pPr>
              <a:defRPr/>
            </a:lvl1pPr>
          </a:lstStyle>
          <a:p>
            <a:pPr>
              <a:defRPr/>
            </a:pPr>
            <a:endParaRPr lang="tr-TR"/>
          </a:p>
        </p:txBody>
      </p:sp>
      <p:sp>
        <p:nvSpPr>
          <p:cNvPr id="19" name="Rectangle 17"/>
          <p:cNvSpPr>
            <a:spLocks noGrp="1" noChangeArrowheads="1"/>
          </p:cNvSpPr>
          <p:nvPr>
            <p:ph type="ftr" sz="quarter" idx="11"/>
          </p:nvPr>
        </p:nvSpPr>
        <p:spPr/>
        <p:txBody>
          <a:bodyPr/>
          <a:lstStyle>
            <a:lvl1pPr>
              <a:defRPr/>
            </a:lvl1pPr>
          </a:lstStyle>
          <a:p>
            <a:pPr>
              <a:defRPr/>
            </a:pPr>
            <a:endParaRPr lang="tr-TR"/>
          </a:p>
        </p:txBody>
      </p:sp>
      <p:sp>
        <p:nvSpPr>
          <p:cNvPr id="20" name="Rectangle 18"/>
          <p:cNvSpPr>
            <a:spLocks noGrp="1" noChangeArrowheads="1"/>
          </p:cNvSpPr>
          <p:nvPr>
            <p:ph type="sldNum" sz="quarter" idx="12"/>
          </p:nvPr>
        </p:nvSpPr>
        <p:spPr/>
        <p:txBody>
          <a:bodyPr/>
          <a:lstStyle>
            <a:lvl1pPr>
              <a:defRPr/>
            </a:lvl1pPr>
          </a:lstStyle>
          <a:p>
            <a:pPr>
              <a:defRPr/>
            </a:pPr>
            <a:fld id="{C04CD178-4A30-4DE5-A362-D9EA9016A47B}" type="slidenum">
              <a:rPr lang="tr-TR"/>
              <a:pPr>
                <a:defRPr/>
              </a:pPr>
              <a:t>‹#›</a:t>
            </a:fld>
            <a:endParaRPr lang="tr-TR"/>
          </a:p>
        </p:txBody>
      </p:sp>
    </p:spTree>
    <p:extLst>
      <p:ext uri="{BB962C8B-B14F-4D97-AF65-F5344CB8AC3E}">
        <p14:creationId xmlns:p14="http://schemas.microsoft.com/office/powerpoint/2010/main" val="2051013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2"/>
          <p:cNvSpPr>
            <a:spLocks noGrp="1" noChangeArrowheads="1"/>
          </p:cNvSpPr>
          <p:nvPr>
            <p:ph type="ftr" sz="quarter" idx="10"/>
          </p:nvPr>
        </p:nvSpPr>
        <p:spPr>
          <a:ln/>
        </p:spPr>
        <p:txBody>
          <a:bodyPr/>
          <a:lstStyle>
            <a:lvl1pPr>
              <a:defRPr/>
            </a:lvl1pPr>
          </a:lstStyle>
          <a:p>
            <a:pPr>
              <a:defRPr/>
            </a:pPr>
            <a:endParaRPr lang="tr-TR"/>
          </a:p>
        </p:txBody>
      </p:sp>
      <p:sp>
        <p:nvSpPr>
          <p:cNvPr id="5" name="Rectangle 3"/>
          <p:cNvSpPr>
            <a:spLocks noGrp="1" noChangeArrowheads="1"/>
          </p:cNvSpPr>
          <p:nvPr>
            <p:ph type="sldNum" sz="quarter" idx="11"/>
          </p:nvPr>
        </p:nvSpPr>
        <p:spPr>
          <a:ln/>
        </p:spPr>
        <p:txBody>
          <a:bodyPr/>
          <a:lstStyle>
            <a:lvl1pPr>
              <a:defRPr/>
            </a:lvl1pPr>
          </a:lstStyle>
          <a:p>
            <a:pPr>
              <a:defRPr/>
            </a:pPr>
            <a:fld id="{2EC94A6E-EDB8-4CC5-862E-DFAFAA55E139}" type="slidenum">
              <a:rPr lang="tr-TR"/>
              <a:pPr>
                <a:defRPr/>
              </a:pPr>
              <a:t>‹#›</a:t>
            </a:fld>
            <a:endParaRPr lang="tr-TR"/>
          </a:p>
        </p:txBody>
      </p:sp>
      <p:sp>
        <p:nvSpPr>
          <p:cNvPr id="6"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1528286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2"/>
          <p:cNvSpPr>
            <a:spLocks noGrp="1" noChangeArrowheads="1"/>
          </p:cNvSpPr>
          <p:nvPr>
            <p:ph type="ftr" sz="quarter" idx="10"/>
          </p:nvPr>
        </p:nvSpPr>
        <p:spPr>
          <a:ln/>
        </p:spPr>
        <p:txBody>
          <a:bodyPr/>
          <a:lstStyle>
            <a:lvl1pPr>
              <a:defRPr/>
            </a:lvl1pPr>
          </a:lstStyle>
          <a:p>
            <a:pPr>
              <a:defRPr/>
            </a:pPr>
            <a:endParaRPr lang="tr-TR"/>
          </a:p>
        </p:txBody>
      </p:sp>
      <p:sp>
        <p:nvSpPr>
          <p:cNvPr id="5" name="Rectangle 3"/>
          <p:cNvSpPr>
            <a:spLocks noGrp="1" noChangeArrowheads="1"/>
          </p:cNvSpPr>
          <p:nvPr>
            <p:ph type="sldNum" sz="quarter" idx="11"/>
          </p:nvPr>
        </p:nvSpPr>
        <p:spPr>
          <a:ln/>
        </p:spPr>
        <p:txBody>
          <a:bodyPr/>
          <a:lstStyle>
            <a:lvl1pPr>
              <a:defRPr/>
            </a:lvl1pPr>
          </a:lstStyle>
          <a:p>
            <a:pPr>
              <a:defRPr/>
            </a:pPr>
            <a:fld id="{61F36166-B830-4BAE-AE52-B5AADD927E85}" type="slidenum">
              <a:rPr lang="tr-TR"/>
              <a:pPr>
                <a:defRPr/>
              </a:pPr>
              <a:t>‹#›</a:t>
            </a:fld>
            <a:endParaRPr lang="tr-TR"/>
          </a:p>
        </p:txBody>
      </p:sp>
      <p:sp>
        <p:nvSpPr>
          <p:cNvPr id="6"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704285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09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981200"/>
            <a:ext cx="53848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2"/>
          <p:cNvSpPr>
            <a:spLocks noGrp="1" noChangeArrowheads="1"/>
          </p:cNvSpPr>
          <p:nvPr>
            <p:ph type="ftr" sz="quarter" idx="10"/>
          </p:nvPr>
        </p:nvSpPr>
        <p:spPr>
          <a:ln/>
        </p:spPr>
        <p:txBody>
          <a:bodyPr/>
          <a:lstStyle>
            <a:lvl1pPr>
              <a:defRPr/>
            </a:lvl1pPr>
          </a:lstStyle>
          <a:p>
            <a:pPr>
              <a:defRPr/>
            </a:pPr>
            <a:endParaRPr lang="tr-TR"/>
          </a:p>
        </p:txBody>
      </p:sp>
      <p:sp>
        <p:nvSpPr>
          <p:cNvPr id="6" name="Rectangle 3"/>
          <p:cNvSpPr>
            <a:spLocks noGrp="1" noChangeArrowheads="1"/>
          </p:cNvSpPr>
          <p:nvPr>
            <p:ph type="sldNum" sz="quarter" idx="11"/>
          </p:nvPr>
        </p:nvSpPr>
        <p:spPr>
          <a:ln/>
        </p:spPr>
        <p:txBody>
          <a:bodyPr/>
          <a:lstStyle>
            <a:lvl1pPr>
              <a:defRPr/>
            </a:lvl1pPr>
          </a:lstStyle>
          <a:p>
            <a:pPr>
              <a:defRPr/>
            </a:pPr>
            <a:fld id="{9E693543-59EA-41B9-81E1-5A09CC3FA2D5}" type="slidenum">
              <a:rPr lang="tr-TR"/>
              <a:pPr>
                <a:defRPr/>
              </a:pPr>
              <a:t>‹#›</a:t>
            </a:fld>
            <a:endParaRPr lang="tr-TR"/>
          </a:p>
        </p:txBody>
      </p:sp>
      <p:sp>
        <p:nvSpPr>
          <p:cNvPr id="7"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245933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2"/>
          <p:cNvSpPr>
            <a:spLocks noGrp="1" noChangeArrowheads="1"/>
          </p:cNvSpPr>
          <p:nvPr>
            <p:ph type="ftr" sz="quarter" idx="10"/>
          </p:nvPr>
        </p:nvSpPr>
        <p:spPr>
          <a:ln/>
        </p:spPr>
        <p:txBody>
          <a:bodyPr/>
          <a:lstStyle>
            <a:lvl1pPr>
              <a:defRPr/>
            </a:lvl1pPr>
          </a:lstStyle>
          <a:p>
            <a:pPr>
              <a:defRPr/>
            </a:pPr>
            <a:endParaRPr lang="tr-TR"/>
          </a:p>
        </p:txBody>
      </p:sp>
      <p:sp>
        <p:nvSpPr>
          <p:cNvPr id="8" name="Rectangle 3"/>
          <p:cNvSpPr>
            <a:spLocks noGrp="1" noChangeArrowheads="1"/>
          </p:cNvSpPr>
          <p:nvPr>
            <p:ph type="sldNum" sz="quarter" idx="11"/>
          </p:nvPr>
        </p:nvSpPr>
        <p:spPr>
          <a:ln/>
        </p:spPr>
        <p:txBody>
          <a:bodyPr/>
          <a:lstStyle>
            <a:lvl1pPr>
              <a:defRPr/>
            </a:lvl1pPr>
          </a:lstStyle>
          <a:p>
            <a:pPr>
              <a:defRPr/>
            </a:pPr>
            <a:fld id="{A29A357E-DBE4-4A65-94F3-A317430926B0}" type="slidenum">
              <a:rPr lang="tr-TR"/>
              <a:pPr>
                <a:defRPr/>
              </a:pPr>
              <a:t>‹#›</a:t>
            </a:fld>
            <a:endParaRPr lang="tr-TR"/>
          </a:p>
        </p:txBody>
      </p:sp>
      <p:sp>
        <p:nvSpPr>
          <p:cNvPr id="9"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1841355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2"/>
          <p:cNvSpPr>
            <a:spLocks noGrp="1" noChangeArrowheads="1"/>
          </p:cNvSpPr>
          <p:nvPr>
            <p:ph type="ftr" sz="quarter" idx="10"/>
          </p:nvPr>
        </p:nvSpPr>
        <p:spPr>
          <a:ln/>
        </p:spPr>
        <p:txBody>
          <a:bodyPr/>
          <a:lstStyle>
            <a:lvl1pPr>
              <a:defRPr/>
            </a:lvl1pPr>
          </a:lstStyle>
          <a:p>
            <a:pPr>
              <a:defRPr/>
            </a:pPr>
            <a:endParaRPr lang="tr-TR"/>
          </a:p>
        </p:txBody>
      </p:sp>
      <p:sp>
        <p:nvSpPr>
          <p:cNvPr id="4" name="Rectangle 3"/>
          <p:cNvSpPr>
            <a:spLocks noGrp="1" noChangeArrowheads="1"/>
          </p:cNvSpPr>
          <p:nvPr>
            <p:ph type="sldNum" sz="quarter" idx="11"/>
          </p:nvPr>
        </p:nvSpPr>
        <p:spPr>
          <a:ln/>
        </p:spPr>
        <p:txBody>
          <a:bodyPr/>
          <a:lstStyle>
            <a:lvl1pPr>
              <a:defRPr/>
            </a:lvl1pPr>
          </a:lstStyle>
          <a:p>
            <a:pPr>
              <a:defRPr/>
            </a:pPr>
            <a:fld id="{87054DD7-6F8B-4EF3-9064-1F5B004F0AED}" type="slidenum">
              <a:rPr lang="tr-TR"/>
              <a:pPr>
                <a:defRPr/>
              </a:pPr>
              <a:t>‹#›</a:t>
            </a:fld>
            <a:endParaRPr lang="tr-TR"/>
          </a:p>
        </p:txBody>
      </p:sp>
      <p:sp>
        <p:nvSpPr>
          <p:cNvPr id="5"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1436302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tr-TR"/>
          </a:p>
        </p:txBody>
      </p:sp>
      <p:sp>
        <p:nvSpPr>
          <p:cNvPr id="3" name="Rectangle 3"/>
          <p:cNvSpPr>
            <a:spLocks noGrp="1" noChangeArrowheads="1"/>
          </p:cNvSpPr>
          <p:nvPr>
            <p:ph type="sldNum" sz="quarter" idx="11"/>
          </p:nvPr>
        </p:nvSpPr>
        <p:spPr>
          <a:ln/>
        </p:spPr>
        <p:txBody>
          <a:bodyPr/>
          <a:lstStyle>
            <a:lvl1pPr>
              <a:defRPr/>
            </a:lvl1pPr>
          </a:lstStyle>
          <a:p>
            <a:pPr>
              <a:defRPr/>
            </a:pPr>
            <a:fld id="{E6A64759-2FD5-40F5-9689-CF0CE4D72CD5}" type="slidenum">
              <a:rPr lang="tr-TR"/>
              <a:pPr>
                <a:defRPr/>
              </a:pPr>
              <a:t>‹#›</a:t>
            </a:fld>
            <a:endParaRPr lang="tr-TR"/>
          </a:p>
        </p:txBody>
      </p:sp>
      <p:sp>
        <p:nvSpPr>
          <p:cNvPr id="4"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07189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2"/>
          <p:cNvSpPr>
            <a:spLocks noGrp="1" noChangeArrowheads="1"/>
          </p:cNvSpPr>
          <p:nvPr>
            <p:ph type="ftr" sz="quarter" idx="10"/>
          </p:nvPr>
        </p:nvSpPr>
        <p:spPr>
          <a:ln/>
        </p:spPr>
        <p:txBody>
          <a:bodyPr/>
          <a:lstStyle>
            <a:lvl1pPr>
              <a:defRPr/>
            </a:lvl1pPr>
          </a:lstStyle>
          <a:p>
            <a:pPr>
              <a:defRPr/>
            </a:pPr>
            <a:endParaRPr lang="tr-TR"/>
          </a:p>
        </p:txBody>
      </p:sp>
      <p:sp>
        <p:nvSpPr>
          <p:cNvPr id="6" name="Rectangle 3"/>
          <p:cNvSpPr>
            <a:spLocks noGrp="1" noChangeArrowheads="1"/>
          </p:cNvSpPr>
          <p:nvPr>
            <p:ph type="sldNum" sz="quarter" idx="11"/>
          </p:nvPr>
        </p:nvSpPr>
        <p:spPr>
          <a:ln/>
        </p:spPr>
        <p:txBody>
          <a:bodyPr/>
          <a:lstStyle>
            <a:lvl1pPr>
              <a:defRPr/>
            </a:lvl1pPr>
          </a:lstStyle>
          <a:p>
            <a:pPr>
              <a:defRPr/>
            </a:pPr>
            <a:fld id="{9A41BC44-8CB3-400C-91B1-BEECC7970532}" type="slidenum">
              <a:rPr lang="tr-TR"/>
              <a:pPr>
                <a:defRPr/>
              </a:pPr>
              <a:t>‹#›</a:t>
            </a:fld>
            <a:endParaRPr lang="tr-TR"/>
          </a:p>
        </p:txBody>
      </p:sp>
      <p:sp>
        <p:nvSpPr>
          <p:cNvPr id="7"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915570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2"/>
          <p:cNvSpPr>
            <a:spLocks noGrp="1" noChangeArrowheads="1"/>
          </p:cNvSpPr>
          <p:nvPr>
            <p:ph type="ftr" sz="quarter" idx="10"/>
          </p:nvPr>
        </p:nvSpPr>
        <p:spPr>
          <a:ln/>
        </p:spPr>
        <p:txBody>
          <a:bodyPr/>
          <a:lstStyle>
            <a:lvl1pPr>
              <a:defRPr/>
            </a:lvl1pPr>
          </a:lstStyle>
          <a:p>
            <a:pPr>
              <a:defRPr/>
            </a:pPr>
            <a:endParaRPr lang="tr-TR"/>
          </a:p>
        </p:txBody>
      </p:sp>
      <p:sp>
        <p:nvSpPr>
          <p:cNvPr id="6" name="Rectangle 3"/>
          <p:cNvSpPr>
            <a:spLocks noGrp="1" noChangeArrowheads="1"/>
          </p:cNvSpPr>
          <p:nvPr>
            <p:ph type="sldNum" sz="quarter" idx="11"/>
          </p:nvPr>
        </p:nvSpPr>
        <p:spPr>
          <a:ln/>
        </p:spPr>
        <p:txBody>
          <a:bodyPr/>
          <a:lstStyle>
            <a:lvl1pPr>
              <a:defRPr/>
            </a:lvl1pPr>
          </a:lstStyle>
          <a:p>
            <a:pPr>
              <a:defRPr/>
            </a:pPr>
            <a:fld id="{CF43BCAF-4A8E-4721-BF2E-B408CD2DCCB9}" type="slidenum">
              <a:rPr lang="tr-TR"/>
              <a:pPr>
                <a:defRPr/>
              </a:pPr>
              <a:t>‹#›</a:t>
            </a:fld>
            <a:endParaRPr lang="tr-TR"/>
          </a:p>
        </p:txBody>
      </p:sp>
      <p:sp>
        <p:nvSpPr>
          <p:cNvPr id="7"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3859894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2"/>
          <p:cNvSpPr>
            <a:spLocks noGrp="1" noChangeArrowheads="1"/>
          </p:cNvSpPr>
          <p:nvPr>
            <p:ph type="ftr" sz="quarter" idx="10"/>
          </p:nvPr>
        </p:nvSpPr>
        <p:spPr>
          <a:ln/>
        </p:spPr>
        <p:txBody>
          <a:bodyPr/>
          <a:lstStyle>
            <a:lvl1pPr>
              <a:defRPr/>
            </a:lvl1pPr>
          </a:lstStyle>
          <a:p>
            <a:pPr>
              <a:defRPr/>
            </a:pPr>
            <a:endParaRPr lang="tr-TR"/>
          </a:p>
        </p:txBody>
      </p:sp>
      <p:sp>
        <p:nvSpPr>
          <p:cNvPr id="5" name="Rectangle 3"/>
          <p:cNvSpPr>
            <a:spLocks noGrp="1" noChangeArrowheads="1"/>
          </p:cNvSpPr>
          <p:nvPr>
            <p:ph type="sldNum" sz="quarter" idx="11"/>
          </p:nvPr>
        </p:nvSpPr>
        <p:spPr>
          <a:ln/>
        </p:spPr>
        <p:txBody>
          <a:bodyPr/>
          <a:lstStyle>
            <a:lvl1pPr>
              <a:defRPr/>
            </a:lvl1pPr>
          </a:lstStyle>
          <a:p>
            <a:pPr>
              <a:defRPr/>
            </a:pPr>
            <a:fld id="{7593C817-CDBD-407F-8472-EB87399E808C}" type="slidenum">
              <a:rPr lang="tr-TR"/>
              <a:pPr>
                <a:defRPr/>
              </a:pPr>
              <a:t>‹#›</a:t>
            </a:fld>
            <a:endParaRPr lang="tr-TR"/>
          </a:p>
        </p:txBody>
      </p:sp>
      <p:sp>
        <p:nvSpPr>
          <p:cNvPr id="6"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682783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457200"/>
            <a:ext cx="2743200" cy="5410200"/>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09600" y="457200"/>
            <a:ext cx="8026400" cy="541020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2"/>
          <p:cNvSpPr>
            <a:spLocks noGrp="1" noChangeArrowheads="1"/>
          </p:cNvSpPr>
          <p:nvPr>
            <p:ph type="ftr" sz="quarter" idx="10"/>
          </p:nvPr>
        </p:nvSpPr>
        <p:spPr>
          <a:ln/>
        </p:spPr>
        <p:txBody>
          <a:bodyPr/>
          <a:lstStyle>
            <a:lvl1pPr>
              <a:defRPr/>
            </a:lvl1pPr>
          </a:lstStyle>
          <a:p>
            <a:pPr>
              <a:defRPr/>
            </a:pPr>
            <a:endParaRPr lang="tr-TR"/>
          </a:p>
        </p:txBody>
      </p:sp>
      <p:sp>
        <p:nvSpPr>
          <p:cNvPr id="5" name="Rectangle 3"/>
          <p:cNvSpPr>
            <a:spLocks noGrp="1" noChangeArrowheads="1"/>
          </p:cNvSpPr>
          <p:nvPr>
            <p:ph type="sldNum" sz="quarter" idx="11"/>
          </p:nvPr>
        </p:nvSpPr>
        <p:spPr>
          <a:ln/>
        </p:spPr>
        <p:txBody>
          <a:bodyPr/>
          <a:lstStyle>
            <a:lvl1pPr>
              <a:defRPr/>
            </a:lvl1pPr>
          </a:lstStyle>
          <a:p>
            <a:pPr>
              <a:defRPr/>
            </a:pPr>
            <a:fld id="{5CABE9F8-2D5D-4306-9B27-6C8F54B314C7}" type="slidenum">
              <a:rPr lang="tr-TR"/>
              <a:pPr>
                <a:defRPr/>
              </a:pPr>
              <a:t>‹#›</a:t>
            </a:fld>
            <a:endParaRPr lang="tr-TR"/>
          </a:p>
        </p:txBody>
      </p:sp>
      <p:sp>
        <p:nvSpPr>
          <p:cNvPr id="6"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1742589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9600" y="457200"/>
            <a:ext cx="10972800" cy="5410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2"/>
          <p:cNvSpPr>
            <a:spLocks noGrp="1" noChangeArrowheads="1"/>
          </p:cNvSpPr>
          <p:nvPr>
            <p:ph type="ftr" sz="quarter" idx="10"/>
          </p:nvPr>
        </p:nvSpPr>
        <p:spPr>
          <a:ln/>
        </p:spPr>
        <p:txBody>
          <a:bodyPr/>
          <a:lstStyle>
            <a:lvl1pPr>
              <a:defRPr/>
            </a:lvl1pPr>
          </a:lstStyle>
          <a:p>
            <a:pPr>
              <a:defRPr/>
            </a:pPr>
            <a:endParaRPr lang="tr-TR"/>
          </a:p>
        </p:txBody>
      </p:sp>
      <p:sp>
        <p:nvSpPr>
          <p:cNvPr id="4" name="Rectangle 3"/>
          <p:cNvSpPr>
            <a:spLocks noGrp="1" noChangeArrowheads="1"/>
          </p:cNvSpPr>
          <p:nvPr>
            <p:ph type="sldNum" sz="quarter" idx="11"/>
          </p:nvPr>
        </p:nvSpPr>
        <p:spPr>
          <a:ln/>
        </p:spPr>
        <p:txBody>
          <a:bodyPr/>
          <a:lstStyle>
            <a:lvl1pPr>
              <a:defRPr/>
            </a:lvl1pPr>
          </a:lstStyle>
          <a:p>
            <a:pPr>
              <a:defRPr/>
            </a:pPr>
            <a:fld id="{AAA0B889-C14F-4629-B915-DBEF940EDE30}" type="slidenum">
              <a:rPr lang="tr-TR"/>
              <a:pPr>
                <a:defRPr/>
              </a:pPr>
              <a:t>‹#›</a:t>
            </a:fld>
            <a:endParaRPr lang="tr-TR"/>
          </a:p>
        </p:txBody>
      </p:sp>
      <p:sp>
        <p:nvSpPr>
          <p:cNvPr id="5"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12245763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Başlık, İçerik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457200"/>
            <a:ext cx="10972800" cy="1371600"/>
          </a:xfrm>
        </p:spPr>
        <p:txBody>
          <a:bodyPr/>
          <a:lstStyle/>
          <a:p>
            <a:r>
              <a:rPr lang="tr-TR"/>
              <a:t>Asıl başlık stili için tıklatın</a:t>
            </a:r>
          </a:p>
        </p:txBody>
      </p:sp>
      <p:sp>
        <p:nvSpPr>
          <p:cNvPr id="3" name="İçerik Yer Tutucusu 2"/>
          <p:cNvSpPr>
            <a:spLocks noGrp="1"/>
          </p:cNvSpPr>
          <p:nvPr>
            <p:ph sz="half" idx="1"/>
          </p:nvPr>
        </p:nvSpPr>
        <p:spPr>
          <a:xfrm>
            <a:off x="609600" y="1981200"/>
            <a:ext cx="5384800" cy="3886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6197600" y="1981200"/>
            <a:ext cx="5384800" cy="18669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6197600" y="4000500"/>
            <a:ext cx="5384800" cy="18669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2"/>
          <p:cNvSpPr>
            <a:spLocks noGrp="1" noChangeArrowheads="1"/>
          </p:cNvSpPr>
          <p:nvPr>
            <p:ph type="ftr" sz="quarter" idx="10"/>
          </p:nvPr>
        </p:nvSpPr>
        <p:spPr>
          <a:ln/>
        </p:spPr>
        <p:txBody>
          <a:bodyPr/>
          <a:lstStyle>
            <a:lvl1pPr>
              <a:defRPr/>
            </a:lvl1pPr>
          </a:lstStyle>
          <a:p>
            <a:pPr>
              <a:defRPr/>
            </a:pPr>
            <a:endParaRPr lang="tr-TR"/>
          </a:p>
        </p:txBody>
      </p:sp>
      <p:sp>
        <p:nvSpPr>
          <p:cNvPr id="7" name="Rectangle 3"/>
          <p:cNvSpPr>
            <a:spLocks noGrp="1" noChangeArrowheads="1"/>
          </p:cNvSpPr>
          <p:nvPr>
            <p:ph type="sldNum" sz="quarter" idx="11"/>
          </p:nvPr>
        </p:nvSpPr>
        <p:spPr>
          <a:ln/>
        </p:spPr>
        <p:txBody>
          <a:bodyPr/>
          <a:lstStyle>
            <a:lvl1pPr>
              <a:defRPr/>
            </a:lvl1pPr>
          </a:lstStyle>
          <a:p>
            <a:pPr>
              <a:defRPr/>
            </a:pPr>
            <a:fld id="{9745888F-80A5-4E1D-BD2A-3B135D6A0B53}" type="slidenum">
              <a:rPr lang="tr-TR"/>
              <a:pPr>
                <a:defRPr/>
              </a:pPr>
              <a:t>‹#›</a:t>
            </a:fld>
            <a:endParaRPr lang="tr-TR"/>
          </a:p>
        </p:txBody>
      </p:sp>
      <p:sp>
        <p:nvSpPr>
          <p:cNvPr id="8"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368781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457200"/>
            <a:ext cx="10972800" cy="1371600"/>
          </a:xfrm>
        </p:spPr>
        <p:txBody>
          <a:bodyPr/>
          <a:lstStyle/>
          <a:p>
            <a:r>
              <a:rPr lang="tr-TR"/>
              <a:t>Asıl başlık stili için tıklatın</a:t>
            </a:r>
          </a:p>
        </p:txBody>
      </p:sp>
      <p:sp>
        <p:nvSpPr>
          <p:cNvPr id="3" name="Metin Yer Tutucusu 2"/>
          <p:cNvSpPr>
            <a:spLocks noGrp="1"/>
          </p:cNvSpPr>
          <p:nvPr>
            <p:ph type="body" sz="half" idx="1"/>
          </p:nvPr>
        </p:nvSpPr>
        <p:spPr>
          <a:xfrm>
            <a:off x="609600" y="1981200"/>
            <a:ext cx="5384800" cy="3886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97600" y="1981200"/>
            <a:ext cx="5384800" cy="3886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2"/>
          <p:cNvSpPr>
            <a:spLocks noGrp="1" noChangeArrowheads="1"/>
          </p:cNvSpPr>
          <p:nvPr>
            <p:ph type="ftr" sz="quarter" idx="10"/>
          </p:nvPr>
        </p:nvSpPr>
        <p:spPr>
          <a:ln/>
        </p:spPr>
        <p:txBody>
          <a:bodyPr/>
          <a:lstStyle>
            <a:lvl1pPr>
              <a:defRPr/>
            </a:lvl1pPr>
          </a:lstStyle>
          <a:p>
            <a:pPr>
              <a:defRPr/>
            </a:pPr>
            <a:endParaRPr lang="tr-TR"/>
          </a:p>
        </p:txBody>
      </p:sp>
      <p:sp>
        <p:nvSpPr>
          <p:cNvPr id="6" name="Rectangle 3"/>
          <p:cNvSpPr>
            <a:spLocks noGrp="1" noChangeArrowheads="1"/>
          </p:cNvSpPr>
          <p:nvPr>
            <p:ph type="sldNum" sz="quarter" idx="11"/>
          </p:nvPr>
        </p:nvSpPr>
        <p:spPr>
          <a:ln/>
        </p:spPr>
        <p:txBody>
          <a:bodyPr/>
          <a:lstStyle>
            <a:lvl1pPr>
              <a:defRPr/>
            </a:lvl1pPr>
          </a:lstStyle>
          <a:p>
            <a:pPr>
              <a:defRPr/>
            </a:pPr>
            <a:fld id="{367287C7-41BD-47F9-80C6-C852E8CB0000}" type="slidenum">
              <a:rPr lang="tr-TR"/>
              <a:pPr>
                <a:defRPr/>
              </a:pPr>
              <a:t>‹#›</a:t>
            </a:fld>
            <a:endParaRPr lang="tr-TR"/>
          </a:p>
        </p:txBody>
      </p:sp>
      <p:sp>
        <p:nvSpPr>
          <p:cNvPr id="7"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358701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reserve="1">
  <p:cSld name="Başlık ve Grafi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457200"/>
            <a:ext cx="10972800" cy="1371600"/>
          </a:xfrm>
        </p:spPr>
        <p:txBody>
          <a:bodyPr/>
          <a:lstStyle/>
          <a:p>
            <a:r>
              <a:rPr lang="tr-TR"/>
              <a:t>Asıl başlık stili için tıklatın</a:t>
            </a:r>
          </a:p>
        </p:txBody>
      </p:sp>
      <p:sp>
        <p:nvSpPr>
          <p:cNvPr id="3" name="Grafik Yer Tutucusu 2"/>
          <p:cNvSpPr>
            <a:spLocks noGrp="1"/>
          </p:cNvSpPr>
          <p:nvPr>
            <p:ph type="chart" idx="1"/>
          </p:nvPr>
        </p:nvSpPr>
        <p:spPr>
          <a:xfrm>
            <a:off x="609600" y="1981200"/>
            <a:ext cx="10972800" cy="3886200"/>
          </a:xfrm>
        </p:spPr>
        <p:txBody>
          <a:bodyPr/>
          <a:lstStyle/>
          <a:p>
            <a:pPr lvl="0"/>
            <a:endParaRPr lang="tr-TR" noProof="0"/>
          </a:p>
        </p:txBody>
      </p:sp>
      <p:sp>
        <p:nvSpPr>
          <p:cNvPr id="4" name="Rectangle 2"/>
          <p:cNvSpPr>
            <a:spLocks noGrp="1" noChangeArrowheads="1"/>
          </p:cNvSpPr>
          <p:nvPr>
            <p:ph type="ftr" sz="quarter" idx="10"/>
          </p:nvPr>
        </p:nvSpPr>
        <p:spPr>
          <a:ln/>
        </p:spPr>
        <p:txBody>
          <a:bodyPr/>
          <a:lstStyle>
            <a:lvl1pPr>
              <a:defRPr/>
            </a:lvl1pPr>
          </a:lstStyle>
          <a:p>
            <a:pPr>
              <a:defRPr/>
            </a:pPr>
            <a:endParaRPr lang="tr-TR"/>
          </a:p>
        </p:txBody>
      </p:sp>
      <p:sp>
        <p:nvSpPr>
          <p:cNvPr id="5" name="Rectangle 3"/>
          <p:cNvSpPr>
            <a:spLocks noGrp="1" noChangeArrowheads="1"/>
          </p:cNvSpPr>
          <p:nvPr>
            <p:ph type="sldNum" sz="quarter" idx="11"/>
          </p:nvPr>
        </p:nvSpPr>
        <p:spPr>
          <a:ln/>
        </p:spPr>
        <p:txBody>
          <a:bodyPr/>
          <a:lstStyle>
            <a:lvl1pPr>
              <a:defRPr/>
            </a:lvl1pPr>
          </a:lstStyle>
          <a:p>
            <a:pPr>
              <a:defRPr/>
            </a:pPr>
            <a:fld id="{D1E5739F-ECF7-4C86-AEE6-0DD8E0FE46CC}" type="slidenum">
              <a:rPr lang="tr-TR"/>
              <a:pPr>
                <a:defRPr/>
              </a:pPr>
              <a:t>‹#›</a:t>
            </a:fld>
            <a:endParaRPr lang="tr-TR"/>
          </a:p>
        </p:txBody>
      </p:sp>
      <p:sp>
        <p:nvSpPr>
          <p:cNvPr id="6"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3019897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0" y="457200"/>
            <a:ext cx="10972800" cy="1371600"/>
          </a:xfrm>
        </p:spPr>
        <p:txBody>
          <a:bodyPr/>
          <a:lstStyle/>
          <a:p>
            <a:r>
              <a:rPr lang="tr-TR"/>
              <a:t>Asıl başlık stili için tıklatın</a:t>
            </a:r>
          </a:p>
        </p:txBody>
      </p:sp>
      <p:sp>
        <p:nvSpPr>
          <p:cNvPr id="3" name="Metin Yer Tutucusu 2"/>
          <p:cNvSpPr>
            <a:spLocks noGrp="1"/>
          </p:cNvSpPr>
          <p:nvPr>
            <p:ph type="body" sz="half" idx="1"/>
          </p:nvPr>
        </p:nvSpPr>
        <p:spPr>
          <a:xfrm>
            <a:off x="609600" y="1981200"/>
            <a:ext cx="5384800" cy="3886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6197600" y="1981200"/>
            <a:ext cx="5384800" cy="18669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6197600" y="4000500"/>
            <a:ext cx="5384800" cy="18669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2"/>
          <p:cNvSpPr>
            <a:spLocks noGrp="1" noChangeArrowheads="1"/>
          </p:cNvSpPr>
          <p:nvPr>
            <p:ph type="ftr" sz="quarter" idx="10"/>
          </p:nvPr>
        </p:nvSpPr>
        <p:spPr>
          <a:ln/>
        </p:spPr>
        <p:txBody>
          <a:bodyPr/>
          <a:lstStyle>
            <a:lvl1pPr>
              <a:defRPr/>
            </a:lvl1pPr>
          </a:lstStyle>
          <a:p>
            <a:pPr>
              <a:defRPr/>
            </a:pPr>
            <a:endParaRPr lang="tr-TR"/>
          </a:p>
        </p:txBody>
      </p:sp>
      <p:sp>
        <p:nvSpPr>
          <p:cNvPr id="7" name="Rectangle 3"/>
          <p:cNvSpPr>
            <a:spLocks noGrp="1" noChangeArrowheads="1"/>
          </p:cNvSpPr>
          <p:nvPr>
            <p:ph type="sldNum" sz="quarter" idx="11"/>
          </p:nvPr>
        </p:nvSpPr>
        <p:spPr>
          <a:ln/>
        </p:spPr>
        <p:txBody>
          <a:bodyPr/>
          <a:lstStyle>
            <a:lvl1pPr>
              <a:defRPr/>
            </a:lvl1pPr>
          </a:lstStyle>
          <a:p>
            <a:pPr>
              <a:defRPr/>
            </a:pPr>
            <a:fld id="{B6BDDE3F-78BF-4278-A4B9-C96B6CFBB13B}" type="slidenum">
              <a:rPr lang="tr-TR"/>
              <a:pPr>
                <a:defRPr/>
              </a:pPr>
              <a:t>‹#›</a:t>
            </a:fld>
            <a:endParaRPr lang="tr-TR"/>
          </a:p>
        </p:txBody>
      </p:sp>
      <p:sp>
        <p:nvSpPr>
          <p:cNvPr id="8"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153445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609600" y="457200"/>
            <a:ext cx="10972800" cy="1371600"/>
          </a:xfrm>
        </p:spPr>
        <p:txBody>
          <a:bodyPr/>
          <a:lstStyle/>
          <a:p>
            <a:r>
              <a:rPr lang="tr-TR"/>
              <a:t>Asıl başlık stili için tıklatın</a:t>
            </a:r>
          </a:p>
        </p:txBody>
      </p:sp>
      <p:sp>
        <p:nvSpPr>
          <p:cNvPr id="3" name="Tablo Yer Tutucusu 2"/>
          <p:cNvSpPr>
            <a:spLocks noGrp="1"/>
          </p:cNvSpPr>
          <p:nvPr>
            <p:ph type="tbl" idx="1"/>
          </p:nvPr>
        </p:nvSpPr>
        <p:spPr>
          <a:xfrm>
            <a:off x="609600" y="1981200"/>
            <a:ext cx="10972800" cy="3886200"/>
          </a:xfrm>
        </p:spPr>
        <p:txBody>
          <a:bodyPr/>
          <a:lstStyle/>
          <a:p>
            <a:pPr lvl="0"/>
            <a:endParaRPr lang="tr-TR" noProof="0"/>
          </a:p>
        </p:txBody>
      </p:sp>
      <p:sp>
        <p:nvSpPr>
          <p:cNvPr id="4" name="Rectangle 2"/>
          <p:cNvSpPr>
            <a:spLocks noGrp="1" noChangeArrowheads="1"/>
          </p:cNvSpPr>
          <p:nvPr>
            <p:ph type="ftr" sz="quarter" idx="10"/>
          </p:nvPr>
        </p:nvSpPr>
        <p:spPr>
          <a:ln/>
        </p:spPr>
        <p:txBody>
          <a:bodyPr/>
          <a:lstStyle>
            <a:lvl1pPr>
              <a:defRPr/>
            </a:lvl1pPr>
          </a:lstStyle>
          <a:p>
            <a:pPr>
              <a:defRPr/>
            </a:pPr>
            <a:endParaRPr lang="tr-TR"/>
          </a:p>
        </p:txBody>
      </p:sp>
      <p:sp>
        <p:nvSpPr>
          <p:cNvPr id="5" name="Rectangle 3"/>
          <p:cNvSpPr>
            <a:spLocks noGrp="1" noChangeArrowheads="1"/>
          </p:cNvSpPr>
          <p:nvPr>
            <p:ph type="sldNum" sz="quarter" idx="11"/>
          </p:nvPr>
        </p:nvSpPr>
        <p:spPr>
          <a:ln/>
        </p:spPr>
        <p:txBody>
          <a:bodyPr/>
          <a:lstStyle>
            <a:lvl1pPr>
              <a:defRPr/>
            </a:lvl1pPr>
          </a:lstStyle>
          <a:p>
            <a:pPr>
              <a:defRPr/>
            </a:pPr>
            <a:fld id="{5A253116-FA1A-46E4-AD88-EC400830306D}" type="slidenum">
              <a:rPr lang="tr-TR"/>
              <a:pPr>
                <a:defRPr/>
              </a:pPr>
              <a:t>‹#›</a:t>
            </a:fld>
            <a:endParaRPr lang="tr-TR"/>
          </a:p>
        </p:txBody>
      </p:sp>
      <p:sp>
        <p:nvSpPr>
          <p:cNvPr id="6"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3727496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609600" y="457200"/>
            <a:ext cx="10972800" cy="1371600"/>
          </a:xfrm>
        </p:spPr>
        <p:txBody>
          <a:bodyPr/>
          <a:lstStyle/>
          <a:p>
            <a:r>
              <a:rPr lang="tr-TR"/>
              <a:t>Asıl başlık stili için tıklatın</a:t>
            </a:r>
          </a:p>
        </p:txBody>
      </p:sp>
      <p:sp>
        <p:nvSpPr>
          <p:cNvPr id="3" name="İçerik Yer Tutucusu 2"/>
          <p:cNvSpPr>
            <a:spLocks noGrp="1"/>
          </p:cNvSpPr>
          <p:nvPr>
            <p:ph sz="quarter" idx="1"/>
          </p:nvPr>
        </p:nvSpPr>
        <p:spPr>
          <a:xfrm>
            <a:off x="609600" y="1981200"/>
            <a:ext cx="5384800" cy="18669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6197600" y="1981200"/>
            <a:ext cx="5384800" cy="18669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609600" y="4000500"/>
            <a:ext cx="5384800" cy="18669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İçerik Yer Tutucusu 5"/>
          <p:cNvSpPr>
            <a:spLocks noGrp="1"/>
          </p:cNvSpPr>
          <p:nvPr>
            <p:ph sz="quarter" idx="4"/>
          </p:nvPr>
        </p:nvSpPr>
        <p:spPr>
          <a:xfrm>
            <a:off x="6197600" y="4000500"/>
            <a:ext cx="5384800" cy="18669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2"/>
          <p:cNvSpPr>
            <a:spLocks noGrp="1" noChangeArrowheads="1"/>
          </p:cNvSpPr>
          <p:nvPr>
            <p:ph type="ftr" sz="quarter" idx="10"/>
          </p:nvPr>
        </p:nvSpPr>
        <p:spPr>
          <a:ln/>
        </p:spPr>
        <p:txBody>
          <a:bodyPr/>
          <a:lstStyle>
            <a:lvl1pPr>
              <a:defRPr/>
            </a:lvl1pPr>
          </a:lstStyle>
          <a:p>
            <a:pPr>
              <a:defRPr/>
            </a:pPr>
            <a:endParaRPr lang="tr-TR"/>
          </a:p>
        </p:txBody>
      </p:sp>
      <p:sp>
        <p:nvSpPr>
          <p:cNvPr id="8" name="Rectangle 3"/>
          <p:cNvSpPr>
            <a:spLocks noGrp="1" noChangeArrowheads="1"/>
          </p:cNvSpPr>
          <p:nvPr>
            <p:ph type="sldNum" sz="quarter" idx="11"/>
          </p:nvPr>
        </p:nvSpPr>
        <p:spPr>
          <a:ln/>
        </p:spPr>
        <p:txBody>
          <a:bodyPr/>
          <a:lstStyle>
            <a:lvl1pPr>
              <a:defRPr/>
            </a:lvl1pPr>
          </a:lstStyle>
          <a:p>
            <a:pPr>
              <a:defRPr/>
            </a:pPr>
            <a:fld id="{F835A545-FEBD-42CA-9CF1-61F5BF779BEA}" type="slidenum">
              <a:rPr lang="tr-TR"/>
              <a:pPr>
                <a:defRPr/>
              </a:pPr>
              <a:t>‹#›</a:t>
            </a:fld>
            <a:endParaRPr lang="tr-TR"/>
          </a:p>
        </p:txBody>
      </p:sp>
      <p:sp>
        <p:nvSpPr>
          <p:cNvPr id="9" name="Rectangle 16"/>
          <p:cNvSpPr>
            <a:spLocks noGrp="1" noChangeArrowheads="1"/>
          </p:cNvSpPr>
          <p:nvPr>
            <p:ph type="dt" sz="half" idx="12"/>
          </p:nvPr>
        </p:nvSpPr>
        <p:spPr>
          <a:ln/>
        </p:spPr>
        <p:txBody>
          <a:bodyPr/>
          <a:lstStyle>
            <a:lvl1pPr>
              <a:defRPr/>
            </a:lvl1pPr>
          </a:lstStyle>
          <a:p>
            <a:pPr>
              <a:defRPr/>
            </a:pPr>
            <a:endParaRPr lang="tr-TR"/>
          </a:p>
        </p:txBody>
      </p:sp>
    </p:spTree>
    <p:extLst>
      <p:ext uri="{BB962C8B-B14F-4D97-AF65-F5344CB8AC3E}">
        <p14:creationId xmlns:p14="http://schemas.microsoft.com/office/powerpoint/2010/main" val="2228524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Arial" pitchFamily="34" charset="0"/>
                <a:cs typeface="+mn-cs"/>
              </a:defRPr>
            </a:lvl1pPr>
          </a:lstStyle>
          <a:p>
            <a:pPr>
              <a:defRPr/>
            </a:pPr>
            <a:endParaRPr lang="tr-TR"/>
          </a:p>
        </p:txBody>
      </p:sp>
      <p:sp>
        <p:nvSpPr>
          <p:cNvPr id="37891" name="Rectangle 3"/>
          <p:cNvSpPr>
            <a:spLocks noGrp="1" noChangeArrowheads="1"/>
          </p:cNvSpPr>
          <p:nvPr>
            <p:ph type="sldNum" sz="quarter" idx="4"/>
          </p:nvPr>
        </p:nvSpPr>
        <p:spPr bwMode="auto">
          <a:xfrm>
            <a:off x="8737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Black" pitchFamily="34" charset="0"/>
                <a:cs typeface="+mn-cs"/>
              </a:defRPr>
            </a:lvl1pPr>
          </a:lstStyle>
          <a:p>
            <a:pPr>
              <a:defRPr/>
            </a:pPr>
            <a:fld id="{847C8B3B-C8E0-4A61-AC2B-384323130985}" type="slidenum">
              <a:rPr lang="tr-TR"/>
              <a:pPr>
                <a:defRPr/>
              </a:pPr>
              <a:t>‹#›</a:t>
            </a:fld>
            <a:endParaRPr lang="tr-TR"/>
          </a:p>
        </p:txBody>
      </p:sp>
      <p:grpSp>
        <p:nvGrpSpPr>
          <p:cNvPr id="1028" name="Group 4"/>
          <p:cNvGrpSpPr>
            <a:grpSpLocks/>
          </p:cNvGrpSpPr>
          <p:nvPr/>
        </p:nvGrpSpPr>
        <p:grpSpPr bwMode="auto">
          <a:xfrm>
            <a:off x="0" y="0"/>
            <a:ext cx="12192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tr-TR" sz="2400">
                <a:latin typeface="Times New Roman" pitchFamily="18"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1800">
                <a:solidFill>
                  <a:schemeClr val="hlink"/>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1800">
                <a:solidFill>
                  <a:schemeClr val="hlink"/>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1800">
                <a:solidFill>
                  <a:schemeClr val="accent2"/>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1800">
                <a:solidFill>
                  <a:schemeClr val="hlink"/>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2400">
                <a:latin typeface="Times New Roman" pitchFamily="18"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1800">
                <a:solidFill>
                  <a:schemeClr val="accent2"/>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sz="1800">
                <a:solidFill>
                  <a:schemeClr val="accent2"/>
                </a:solidFill>
              </a:endParaRPr>
            </a:p>
          </p:txBody>
        </p:sp>
      </p:grpSp>
      <p:sp>
        <p:nvSpPr>
          <p:cNvPr id="1029" name="Rectangle 14"/>
          <p:cNvSpPr>
            <a:spLocks noGrp="1" noChangeArrowheads="1"/>
          </p:cNvSpPr>
          <p:nvPr>
            <p:ph type="title"/>
          </p:nvPr>
        </p:nvSpPr>
        <p:spPr bwMode="auto">
          <a:xfrm>
            <a:off x="609600" y="457200"/>
            <a:ext cx="1097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a:t>Asıl başlık stili için tıklatın</a:t>
            </a:r>
          </a:p>
        </p:txBody>
      </p:sp>
      <p:sp>
        <p:nvSpPr>
          <p:cNvPr id="1030" name="Rectangle 15"/>
          <p:cNvSpPr>
            <a:spLocks noGrp="1" noChangeArrowheads="1"/>
          </p:cNvSpPr>
          <p:nvPr>
            <p:ph type="body" idx="1"/>
          </p:nvPr>
        </p:nvSpPr>
        <p:spPr bwMode="auto">
          <a:xfrm>
            <a:off x="609600" y="1981200"/>
            <a:ext cx="10972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7904" name="Rectangle 16"/>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tr-TR"/>
          </a:p>
        </p:txBody>
      </p:sp>
    </p:spTree>
    <p:extLst>
      <p:ext uri="{BB962C8B-B14F-4D97-AF65-F5344CB8AC3E}">
        <p14:creationId xmlns:p14="http://schemas.microsoft.com/office/powerpoint/2010/main" val="41107764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pitchFamily="34" charset="0"/>
        </a:defRPr>
      </a:lvl2pPr>
      <a:lvl3pPr algn="l" rtl="0" eaLnBrk="0" fontAlgn="base" hangingPunct="0">
        <a:spcBef>
          <a:spcPct val="0"/>
        </a:spcBef>
        <a:spcAft>
          <a:spcPct val="0"/>
        </a:spcAft>
        <a:defRPr sz="4400">
          <a:solidFill>
            <a:schemeClr val="tx1"/>
          </a:solidFill>
          <a:latin typeface="Arial" pitchFamily="34" charset="0"/>
        </a:defRPr>
      </a:lvl3pPr>
      <a:lvl4pPr algn="l" rtl="0" eaLnBrk="0" fontAlgn="base" hangingPunct="0">
        <a:spcBef>
          <a:spcPct val="0"/>
        </a:spcBef>
        <a:spcAft>
          <a:spcPct val="0"/>
        </a:spcAft>
        <a:defRPr sz="4400">
          <a:solidFill>
            <a:schemeClr val="tx1"/>
          </a:solidFill>
          <a:latin typeface="Arial" pitchFamily="34" charset="0"/>
        </a:defRPr>
      </a:lvl4pPr>
      <a:lvl5pPr algn="l" rtl="0" eaLnBrk="0" fontAlgn="base" hangingPunct="0">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cosb.org.tr/wp-content/uploads/2020/09/F-020.pdf" TargetMode="Externa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cosb.org.tr/wpcontent/uploads/2020/09/sorumlu_mudur_sozlesmesi.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cosb.org.tr/wp-content/uploads/2020/09/F-024.pdf" TargetMode="External"/><Relationship Id="rId1" Type="http://schemas.openxmlformats.org/officeDocument/2006/relationships/slideLayout" Target="../slideLayouts/slideLayout7.xml"/><Relationship Id="rId5" Type="http://schemas.openxmlformats.org/officeDocument/2006/relationships/hyperlink" Target="https://cosb.smartosb.com/" TargetMode="Externa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https://isgkatip.csgb.gov.tr/" TargetMode="Externa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EBA13E3-6750-7509-AEB3-E2B22C5F0ADF}"/>
              </a:ext>
            </a:extLst>
          </p:cNvPr>
          <p:cNvSpPr txBox="1"/>
          <p:nvPr/>
        </p:nvSpPr>
        <p:spPr>
          <a:xfrm>
            <a:off x="3657599" y="1823692"/>
            <a:ext cx="8328825" cy="2308324"/>
          </a:xfrm>
          <a:prstGeom prst="rect">
            <a:avLst/>
          </a:prstGeom>
          <a:noFill/>
        </p:spPr>
        <p:txBody>
          <a:bodyPr wrap="square" rtlCol="0" anchor="ctr">
            <a:spAutoFit/>
          </a:bodyPr>
          <a:lstStyle/>
          <a:p>
            <a:pPr algn="ctr" fontAlgn="base">
              <a:spcBef>
                <a:spcPts val="400"/>
              </a:spcBef>
              <a:spcAft>
                <a:spcPct val="0"/>
              </a:spcAft>
            </a:pPr>
            <a:r>
              <a:rPr lang="tr-TR" sz="3600" b="1" dirty="0">
                <a:solidFill>
                  <a:schemeClr val="bg1"/>
                </a:solidFill>
              </a:rPr>
              <a:t>GAYRİSIHHİ MÜESSESE İŞYERİ AÇMA VE ÇALIŞMA RUHSATI ALINMASI SÜRECİNE İLİŞKİN YAPILMASI GEREKENLER</a:t>
            </a:r>
            <a:endParaRPr lang="tr-TR" sz="2800" b="1" dirty="0">
              <a:solidFill>
                <a:schemeClr val="bg1"/>
              </a:solidFill>
              <a:latin typeface="Arial" pitchFamily="34" charset="0"/>
              <a:cs typeface="Arial" pitchFamily="34" charset="0"/>
            </a:endParaRPr>
          </a:p>
        </p:txBody>
      </p:sp>
      <p:pic>
        <p:nvPicPr>
          <p:cNvPr id="12" name="Resim 11">
            <a:extLst>
              <a:ext uri="{FF2B5EF4-FFF2-40B4-BE49-F238E27FC236}">
                <a16:creationId xmlns:a16="http://schemas.microsoft.com/office/drawing/2014/main" id="{78BA3975-C39C-479C-94B1-478893DEC801}"/>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3869707" y="78154"/>
            <a:ext cx="4008201" cy="1499315"/>
          </a:xfrm>
          <a:prstGeom prst="rect">
            <a:avLst/>
          </a:prstGeom>
        </p:spPr>
      </p:pic>
    </p:spTree>
    <p:extLst>
      <p:ext uri="{BB962C8B-B14F-4D97-AF65-F5344CB8AC3E}">
        <p14:creationId xmlns:p14="http://schemas.microsoft.com/office/powerpoint/2010/main" val="745713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4E82C686-8F5E-4BA1-A00D-39B992CCFC2F}"/>
              </a:ext>
            </a:extLst>
          </p:cNvPr>
          <p:cNvSpPr txBox="1"/>
          <p:nvPr/>
        </p:nvSpPr>
        <p:spPr>
          <a:xfrm>
            <a:off x="174928" y="817925"/>
            <a:ext cx="11871298" cy="892552"/>
          </a:xfrm>
          <a:prstGeom prst="rect">
            <a:avLst/>
          </a:prstGeom>
          <a:noFill/>
        </p:spPr>
        <p:txBody>
          <a:bodyPr wrap="square" rtlCol="0" anchor="ctr">
            <a:spAutoFit/>
          </a:bodyPr>
          <a:lstStyle/>
          <a:p>
            <a:pPr algn="ctr" fontAlgn="base">
              <a:spcBef>
                <a:spcPts val="400"/>
              </a:spcBef>
              <a:spcAft>
                <a:spcPct val="0"/>
              </a:spcAft>
            </a:pPr>
            <a:r>
              <a:rPr lang="tr-TR" sz="2600" b="1" dirty="0">
                <a:solidFill>
                  <a:srgbClr val="FF0000"/>
                </a:solidFill>
              </a:rPr>
              <a:t>BELGELERİ TOPLAMADAN ÖNCE DİKKAT EDİLMESİ GEREKEN HUSUSLAR </a:t>
            </a:r>
            <a:endParaRPr lang="tr-TR" sz="2600" b="1" dirty="0">
              <a:solidFill>
                <a:srgbClr val="FF0000"/>
              </a:solidFill>
              <a:latin typeface="Arial" pitchFamily="34" charset="0"/>
              <a:cs typeface="Arial" pitchFamily="34" charset="0"/>
            </a:endParaRPr>
          </a:p>
        </p:txBody>
      </p:sp>
      <p:sp>
        <p:nvSpPr>
          <p:cNvPr id="5" name="Metin kutusu 4">
            <a:extLst>
              <a:ext uri="{FF2B5EF4-FFF2-40B4-BE49-F238E27FC236}">
                <a16:creationId xmlns:a16="http://schemas.microsoft.com/office/drawing/2014/main" id="{CC8760C6-542A-4831-828B-71D9B2F08813}"/>
              </a:ext>
            </a:extLst>
          </p:cNvPr>
          <p:cNvSpPr txBox="1"/>
          <p:nvPr/>
        </p:nvSpPr>
        <p:spPr>
          <a:xfrm>
            <a:off x="160351" y="1954237"/>
            <a:ext cx="11885875" cy="1036181"/>
          </a:xfrm>
          <a:prstGeom prst="rect">
            <a:avLst/>
          </a:prstGeom>
          <a:noFill/>
        </p:spPr>
        <p:txBody>
          <a:bodyPr wrap="square" rtlCol="0" anchor="ctr">
            <a:spAutoFit/>
          </a:bodyPr>
          <a:lstStyle/>
          <a:p>
            <a:pPr algn="just" fontAlgn="base">
              <a:spcBef>
                <a:spcPts val="400"/>
              </a:spcBef>
              <a:spcAft>
                <a:spcPct val="0"/>
              </a:spcAft>
            </a:pPr>
            <a:r>
              <a:rPr lang="tr-TR" sz="1400" dirty="0">
                <a:solidFill>
                  <a:srgbClr val="FF0000"/>
                </a:solidFill>
              </a:rPr>
              <a:t>1. </a:t>
            </a:r>
            <a:r>
              <a:rPr lang="tr-TR" sz="1400" dirty="0"/>
              <a:t>Başvuru dosyasındaki firma unvanının, güncel Ticaret Sicili Gazetesi'nde yer alan unvan ile Bölgemiz sistemindeki kayıtlarla birebir aynı olması zorunludur. Unvan uyuşmazlığı bulunması hâlinde, ruhsat başvurusu öncesinde güncel Ticaret Sicili Gazetesi eklenmek suretiyle Bölge Müdürlüğümüze dilekçe ile başvurularak kayıtların güncellenmesi gerekmektedir.</a:t>
            </a:r>
          </a:p>
          <a:p>
            <a:pPr algn="just" fontAlgn="base">
              <a:spcBef>
                <a:spcPts val="400"/>
              </a:spcBef>
              <a:spcAft>
                <a:spcPct val="0"/>
              </a:spcAft>
            </a:pPr>
            <a:endParaRPr lang="tr-TR" sz="1600" dirty="0">
              <a:latin typeface="Arial" pitchFamily="34" charset="0"/>
              <a:cs typeface="Arial" pitchFamily="34" charset="0"/>
            </a:endParaRPr>
          </a:p>
        </p:txBody>
      </p:sp>
      <p:sp>
        <p:nvSpPr>
          <p:cNvPr id="7" name="Metin kutusu 6">
            <a:extLst>
              <a:ext uri="{FF2B5EF4-FFF2-40B4-BE49-F238E27FC236}">
                <a16:creationId xmlns:a16="http://schemas.microsoft.com/office/drawing/2014/main" id="{DADEC892-CA78-476D-98B6-64D73FCB6B06}"/>
              </a:ext>
            </a:extLst>
          </p:cNvPr>
          <p:cNvSpPr txBox="1"/>
          <p:nvPr/>
        </p:nvSpPr>
        <p:spPr>
          <a:xfrm>
            <a:off x="174928" y="2990418"/>
            <a:ext cx="11871298" cy="738664"/>
          </a:xfrm>
          <a:prstGeom prst="rect">
            <a:avLst/>
          </a:prstGeom>
          <a:noFill/>
        </p:spPr>
        <p:txBody>
          <a:bodyPr wrap="square" rtlCol="0" anchor="ctr">
            <a:spAutoFit/>
          </a:bodyPr>
          <a:lstStyle/>
          <a:p>
            <a:pPr algn="just" fontAlgn="base">
              <a:spcBef>
                <a:spcPts val="400"/>
              </a:spcBef>
              <a:spcAft>
                <a:spcPct val="0"/>
              </a:spcAft>
            </a:pPr>
            <a:r>
              <a:rPr lang="tr-TR" sz="1400" dirty="0">
                <a:solidFill>
                  <a:srgbClr val="FF0000"/>
                </a:solidFill>
              </a:rPr>
              <a:t>2. </a:t>
            </a:r>
            <a:r>
              <a:rPr lang="tr-TR" sz="1400" dirty="0"/>
              <a:t>Başvuru dosyasında sunulan tüm belgelerde yer alan firma unvanının, güncel Ticaret Sicili Gazetesi'nde tescil edilmiş unvan ile birebir aynı olması gerekmektedir. Belgelerde farklı, eski veya kısaltılmış unvan kullanılmamalıdır. Güncel tescilli unvan arasında farklılık bulunması halinde, belgelerin güncel unvana göre yeniden düzenlenmesi istenecektir.</a:t>
            </a:r>
            <a:endParaRPr lang="tr-TR" sz="1400" dirty="0">
              <a:latin typeface="Arial" pitchFamily="34" charset="0"/>
              <a:cs typeface="Arial" pitchFamily="34" charset="0"/>
            </a:endParaRPr>
          </a:p>
        </p:txBody>
      </p:sp>
      <p:sp>
        <p:nvSpPr>
          <p:cNvPr id="8" name="Metin kutusu 7">
            <a:extLst>
              <a:ext uri="{FF2B5EF4-FFF2-40B4-BE49-F238E27FC236}">
                <a16:creationId xmlns:a16="http://schemas.microsoft.com/office/drawing/2014/main" id="{0C6CF657-3DE0-4D2C-87D9-C419E2E64727}"/>
              </a:ext>
            </a:extLst>
          </p:cNvPr>
          <p:cNvSpPr txBox="1"/>
          <p:nvPr/>
        </p:nvSpPr>
        <p:spPr>
          <a:xfrm>
            <a:off x="174928" y="3972842"/>
            <a:ext cx="11871298" cy="738664"/>
          </a:xfrm>
          <a:prstGeom prst="rect">
            <a:avLst/>
          </a:prstGeom>
          <a:noFill/>
        </p:spPr>
        <p:txBody>
          <a:bodyPr wrap="square" rtlCol="0" anchor="ctr">
            <a:spAutoFit/>
          </a:bodyPr>
          <a:lstStyle/>
          <a:p>
            <a:pPr algn="just" fontAlgn="base">
              <a:spcBef>
                <a:spcPts val="400"/>
              </a:spcBef>
              <a:spcAft>
                <a:spcPct val="0"/>
              </a:spcAft>
            </a:pPr>
            <a:r>
              <a:rPr lang="tr-TR" sz="1400" dirty="0">
                <a:solidFill>
                  <a:srgbClr val="FF0000"/>
                </a:solidFill>
              </a:rPr>
              <a:t>3. </a:t>
            </a:r>
            <a:r>
              <a:rPr lang="tr-TR" sz="1400" dirty="0"/>
              <a:t>Başvuru evraklarında belirtilecek tesis adresinin, Bölgemiz kayıtlarındaki resmi adres (</a:t>
            </a:r>
            <a:r>
              <a:rPr lang="tr-TR" sz="1400" dirty="0" err="1"/>
              <a:t>numarataj</a:t>
            </a:r>
            <a:r>
              <a:rPr lang="tr-TR" sz="1400" dirty="0"/>
              <a:t>) bilgisiyle birebir aynı olması gerekmektedir. Olası hataların ve zaman kayıplarının önüne geçmek adına, başvuru dosyası hazırlıklarına başlamadan önce Bölgemiz İmar ve Planlama Müdürlüğüne başvurarak güncel ve resmi adres bilginizi teyit edebilirsiniz.</a:t>
            </a:r>
            <a:endParaRPr lang="tr-TR" sz="1400" dirty="0">
              <a:latin typeface="Arial" pitchFamily="34" charset="0"/>
              <a:cs typeface="Arial" pitchFamily="34" charset="0"/>
            </a:endParaRPr>
          </a:p>
        </p:txBody>
      </p:sp>
      <p:sp>
        <p:nvSpPr>
          <p:cNvPr id="9" name="Metin kutusu 8">
            <a:extLst>
              <a:ext uri="{FF2B5EF4-FFF2-40B4-BE49-F238E27FC236}">
                <a16:creationId xmlns:a16="http://schemas.microsoft.com/office/drawing/2014/main" id="{0F7A0F22-7605-468A-838C-F16D1AAB9E9E}"/>
              </a:ext>
            </a:extLst>
          </p:cNvPr>
          <p:cNvSpPr txBox="1"/>
          <p:nvPr/>
        </p:nvSpPr>
        <p:spPr>
          <a:xfrm>
            <a:off x="174928" y="5030069"/>
            <a:ext cx="11871298" cy="1036181"/>
          </a:xfrm>
          <a:prstGeom prst="rect">
            <a:avLst/>
          </a:prstGeom>
          <a:noFill/>
        </p:spPr>
        <p:txBody>
          <a:bodyPr wrap="square" rtlCol="0" anchor="ctr">
            <a:spAutoFit/>
          </a:bodyPr>
          <a:lstStyle/>
          <a:p>
            <a:pPr algn="just" fontAlgn="base">
              <a:spcBef>
                <a:spcPts val="400"/>
              </a:spcBef>
              <a:spcAft>
                <a:spcPct val="0"/>
              </a:spcAft>
            </a:pPr>
            <a:r>
              <a:rPr lang="tr-TR" sz="1400" dirty="0">
                <a:solidFill>
                  <a:srgbClr val="FF0000"/>
                </a:solidFill>
              </a:rPr>
              <a:t>4. </a:t>
            </a:r>
            <a:r>
              <a:rPr lang="tr-TR" sz="1400" dirty="0"/>
              <a:t>Ruhsat başvurusu yapacak firmanın, OSB mevzuatı kapsamında “katılımcı” sıfatını haiz olması ve Bölgemiz kayıtlarında bu sıfatla tanımlı bulunması gerekmektedir (parselin maliki veya mevzuat kapsamında kiracısı olarak). Katılımcı sıfatıyla Bölgemiz kayıtlarında tanımlı olmayan firmaların, ruhsat başvurusu öncesinde Mali İşler Müdürlüğümüz ile iletişime geçerek gerekli kayıt işlemlerini tamamlamaları gerekmektedir.</a:t>
            </a:r>
          </a:p>
          <a:p>
            <a:pPr algn="just" fontAlgn="base">
              <a:spcBef>
                <a:spcPts val="400"/>
              </a:spcBef>
              <a:spcAft>
                <a:spcPct val="0"/>
              </a:spcAft>
            </a:pPr>
            <a:endParaRPr lang="tr-TR" sz="1600" dirty="0">
              <a:latin typeface="Arial" pitchFamily="34" charset="0"/>
              <a:cs typeface="Arial" pitchFamily="34" charset="0"/>
            </a:endParaRPr>
          </a:p>
        </p:txBody>
      </p:sp>
      <p:pic>
        <p:nvPicPr>
          <p:cNvPr id="10" name="Resim 9">
            <a:extLst>
              <a:ext uri="{FF2B5EF4-FFF2-40B4-BE49-F238E27FC236}">
                <a16:creationId xmlns:a16="http://schemas.microsoft.com/office/drawing/2014/main" id="{75FB4B57-85A6-49F2-B856-7FA93CC8C14D}"/>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Tree>
    <p:extLst>
      <p:ext uri="{BB962C8B-B14F-4D97-AF65-F5344CB8AC3E}">
        <p14:creationId xmlns:p14="http://schemas.microsoft.com/office/powerpoint/2010/main" val="3095458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3E34492D-7995-4F74-A2E9-420F811D0222}"/>
              </a:ext>
            </a:extLst>
          </p:cNvPr>
          <p:cNvSpPr txBox="1"/>
          <p:nvPr/>
        </p:nvSpPr>
        <p:spPr>
          <a:xfrm>
            <a:off x="199392" y="677954"/>
            <a:ext cx="11871298" cy="892552"/>
          </a:xfrm>
          <a:prstGeom prst="rect">
            <a:avLst/>
          </a:prstGeom>
          <a:noFill/>
        </p:spPr>
        <p:txBody>
          <a:bodyPr wrap="square" rtlCol="0" anchor="ctr">
            <a:spAutoFit/>
          </a:bodyPr>
          <a:lstStyle/>
          <a:p>
            <a:pPr algn="ctr" fontAlgn="base">
              <a:spcBef>
                <a:spcPts val="400"/>
              </a:spcBef>
              <a:spcAft>
                <a:spcPct val="0"/>
              </a:spcAft>
            </a:pPr>
            <a:r>
              <a:rPr lang="tr-TR" sz="2600" b="1" dirty="0">
                <a:solidFill>
                  <a:srgbClr val="FF0000"/>
                </a:solidFill>
              </a:rPr>
              <a:t>GSM İŞYERİ AÇMA VE ÇALIŞMA RUHSATI İÇİN İSTENEN BELGELER LİSTESİ</a:t>
            </a:r>
            <a:endParaRPr lang="tr-TR" sz="2600" b="1" dirty="0">
              <a:solidFill>
                <a:srgbClr val="FF0000"/>
              </a:solidFill>
              <a:latin typeface="Arial" pitchFamily="34" charset="0"/>
              <a:cs typeface="Arial" pitchFamily="34" charset="0"/>
            </a:endParaRPr>
          </a:p>
        </p:txBody>
      </p:sp>
      <p:graphicFrame>
        <p:nvGraphicFramePr>
          <p:cNvPr id="24" name="Tablo 23">
            <a:extLst>
              <a:ext uri="{FF2B5EF4-FFF2-40B4-BE49-F238E27FC236}">
                <a16:creationId xmlns:a16="http://schemas.microsoft.com/office/drawing/2014/main" id="{E9D91CC1-CEA8-414A-9960-121B72B4B70E}"/>
              </a:ext>
            </a:extLst>
          </p:cNvPr>
          <p:cNvGraphicFramePr>
            <a:graphicFrameLocks noGrp="1"/>
          </p:cNvGraphicFramePr>
          <p:nvPr>
            <p:extLst>
              <p:ext uri="{D42A27DB-BD31-4B8C-83A1-F6EECF244321}">
                <p14:modId xmlns:p14="http://schemas.microsoft.com/office/powerpoint/2010/main" val="2686432417"/>
              </p:ext>
            </p:extLst>
          </p:nvPr>
        </p:nvGraphicFramePr>
        <p:xfrm>
          <a:off x="520037" y="1676560"/>
          <a:ext cx="4314356" cy="4954822"/>
        </p:xfrm>
        <a:graphic>
          <a:graphicData uri="http://schemas.openxmlformats.org/drawingml/2006/table">
            <a:tbl>
              <a:tblPr>
                <a:tableStyleId>{5C22544A-7EE6-4342-B048-85BDC9FD1C3A}</a:tableStyleId>
              </a:tblPr>
              <a:tblGrid>
                <a:gridCol w="319389">
                  <a:extLst>
                    <a:ext uri="{9D8B030D-6E8A-4147-A177-3AD203B41FA5}">
                      <a16:colId xmlns:a16="http://schemas.microsoft.com/office/drawing/2014/main" val="3469499207"/>
                    </a:ext>
                  </a:extLst>
                </a:gridCol>
                <a:gridCol w="3994967">
                  <a:extLst>
                    <a:ext uri="{9D8B030D-6E8A-4147-A177-3AD203B41FA5}">
                      <a16:colId xmlns:a16="http://schemas.microsoft.com/office/drawing/2014/main" val="2532826566"/>
                    </a:ext>
                  </a:extLst>
                </a:gridCol>
              </a:tblGrid>
              <a:tr h="279302">
                <a:tc>
                  <a:txBody>
                    <a:bodyPr/>
                    <a:lstStyle/>
                    <a:p>
                      <a:pPr algn="ctr" fontAlgn="ctr"/>
                      <a:r>
                        <a:rPr lang="tr-TR" sz="500" u="none" strike="noStrike">
                          <a:effectLst/>
                        </a:rPr>
                        <a:t>SIRA </a:t>
                      </a:r>
                      <a:br>
                        <a:rPr lang="tr-TR" sz="500" u="none" strike="noStrike">
                          <a:effectLst/>
                        </a:rPr>
                      </a:br>
                      <a:r>
                        <a:rPr lang="tr-TR" sz="500" u="none" strike="noStrike">
                          <a:effectLst/>
                        </a:rPr>
                        <a:t>NO</a:t>
                      </a:r>
                      <a:endParaRPr lang="tr-TR" sz="500" b="1" i="0" u="none" strike="noStrike">
                        <a:effectLst/>
                        <a:latin typeface="Times New Roman" panose="02020603050405020304" pitchFamily="18" charset="0"/>
                      </a:endParaRPr>
                    </a:p>
                  </a:txBody>
                  <a:tcPr marL="5477" marR="5477" marT="5477" marB="0" anchor="ctr"/>
                </a:tc>
                <a:tc>
                  <a:txBody>
                    <a:bodyPr/>
                    <a:lstStyle/>
                    <a:p>
                      <a:pPr algn="ctr" fontAlgn="ctr"/>
                      <a:r>
                        <a:rPr lang="tr-TR" sz="700" u="none" strike="noStrike">
                          <a:effectLst/>
                        </a:rPr>
                        <a:t>KONTROL MADDESİ</a:t>
                      </a:r>
                      <a:endParaRPr lang="tr-TR" sz="700" b="1" i="0" u="none" strike="noStrike">
                        <a:effectLst/>
                        <a:latin typeface="Times New Roman" panose="02020603050405020304" pitchFamily="18" charset="0"/>
                      </a:endParaRPr>
                    </a:p>
                  </a:txBody>
                  <a:tcPr marL="5477" marR="5477" marT="5477" marB="0" anchor="ctr"/>
                </a:tc>
                <a:extLst>
                  <a:ext uri="{0D108BD9-81ED-4DB2-BD59-A6C34878D82A}">
                    <a16:rowId xmlns:a16="http://schemas.microsoft.com/office/drawing/2014/main" val="1234081932"/>
                  </a:ext>
                </a:extLst>
              </a:tr>
              <a:tr h="251372">
                <a:tc>
                  <a:txBody>
                    <a:bodyPr/>
                    <a:lstStyle/>
                    <a:p>
                      <a:pPr algn="ctr" fontAlgn="ctr"/>
                      <a:r>
                        <a:rPr lang="tr-TR" sz="700" u="none" strike="noStrike">
                          <a:effectLst/>
                        </a:rPr>
                        <a:t>1</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Başvuru Dilekçesi (Firma Antetli)</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4030075302"/>
                  </a:ext>
                </a:extLst>
              </a:tr>
              <a:tr h="251372">
                <a:tc>
                  <a:txBody>
                    <a:bodyPr/>
                    <a:lstStyle/>
                    <a:p>
                      <a:pPr algn="ctr" fontAlgn="ctr"/>
                      <a:r>
                        <a:rPr lang="tr-TR" sz="700" u="none" strike="noStrike">
                          <a:effectLst/>
                        </a:rPr>
                        <a:t>2</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Başvuru Formu ( ÇOSB ' den Temin Edilebilir.)</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20287502"/>
                  </a:ext>
                </a:extLst>
              </a:tr>
              <a:tr h="251372">
                <a:tc>
                  <a:txBody>
                    <a:bodyPr/>
                    <a:lstStyle/>
                    <a:p>
                      <a:pPr algn="ctr" fontAlgn="ctr"/>
                      <a:r>
                        <a:rPr lang="tr-TR" sz="700" u="none" strike="noStrike">
                          <a:effectLst/>
                        </a:rPr>
                        <a:t>3</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ÇED Raporu</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3196938774"/>
                  </a:ext>
                </a:extLst>
              </a:tr>
              <a:tr h="251372">
                <a:tc>
                  <a:txBody>
                    <a:bodyPr/>
                    <a:lstStyle/>
                    <a:p>
                      <a:pPr algn="ctr" fontAlgn="ctr"/>
                      <a:r>
                        <a:rPr lang="tr-TR" sz="700" u="none" strike="noStrike">
                          <a:effectLst/>
                        </a:rPr>
                        <a:t>4</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İtfaiye Raporu ( ÇOSB ' den Alınır.)</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3891016504"/>
                  </a:ext>
                </a:extLst>
              </a:tr>
              <a:tr h="251372">
                <a:tc>
                  <a:txBody>
                    <a:bodyPr/>
                    <a:lstStyle/>
                    <a:p>
                      <a:pPr algn="ctr" fontAlgn="ctr"/>
                      <a:r>
                        <a:rPr lang="tr-TR" sz="700" u="none" strike="noStrike">
                          <a:effectLst/>
                        </a:rPr>
                        <a:t>5</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Yapı Kullanma İzin Belgesi - İskan (ÇOSB ' den alınır.)</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3794621551"/>
                  </a:ext>
                </a:extLst>
              </a:tr>
              <a:tr h="251372">
                <a:tc>
                  <a:txBody>
                    <a:bodyPr/>
                    <a:lstStyle/>
                    <a:p>
                      <a:pPr algn="ctr" fontAlgn="ctr"/>
                      <a:r>
                        <a:rPr lang="tr-TR" sz="700" u="none" strike="noStrike">
                          <a:effectLst/>
                        </a:rPr>
                        <a:t>6</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Üretim Akış Şeması ve Kapasite Raporu. (Sanayi ve Ticaret Odasından Alınır.)</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522140983"/>
                  </a:ext>
                </a:extLst>
              </a:tr>
              <a:tr h="251372">
                <a:tc>
                  <a:txBody>
                    <a:bodyPr/>
                    <a:lstStyle/>
                    <a:p>
                      <a:pPr algn="ctr" fontAlgn="ctr"/>
                      <a:r>
                        <a:rPr lang="tr-TR" sz="700" u="none" strike="noStrike">
                          <a:effectLst/>
                        </a:rPr>
                        <a:t>7</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Sorumlu Müdür Sözleşmesi.</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78029459"/>
                  </a:ext>
                </a:extLst>
              </a:tr>
              <a:tr h="326784">
                <a:tc>
                  <a:txBody>
                    <a:bodyPr/>
                    <a:lstStyle/>
                    <a:p>
                      <a:pPr algn="ctr" fontAlgn="ctr"/>
                      <a:r>
                        <a:rPr lang="tr-TR" sz="700" u="none" strike="noStrike">
                          <a:effectLst/>
                        </a:rPr>
                        <a:t>8</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Şebeke Suyu Bulunmayan Yerlerde İçme ve Kulanma Suyunun Nereden Sağlandığı İle Suyun Bakteriyolojik ve Kimyasal Analiz Raporu. (Resmi Mühürlü)</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2088887045"/>
                  </a:ext>
                </a:extLst>
              </a:tr>
              <a:tr h="326784">
                <a:tc>
                  <a:txBody>
                    <a:bodyPr/>
                    <a:lstStyle/>
                    <a:p>
                      <a:pPr algn="ctr" fontAlgn="ctr"/>
                      <a:r>
                        <a:rPr lang="tr-TR" sz="700" u="none" strike="noStrike">
                          <a:effectLst/>
                        </a:rPr>
                        <a:t>9</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Çevre Kirlenmesini Önlemek Amacıyla Alınacak Tedbirlere Ait 2872 Sayılı Çevre Koruma Yönetmeliklerine Uyacağına Dair Taahhüt. (Noter Tasdikli.)</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2230209959"/>
                  </a:ext>
                </a:extLst>
              </a:tr>
              <a:tr h="251372">
                <a:tc>
                  <a:txBody>
                    <a:bodyPr/>
                    <a:lstStyle/>
                    <a:p>
                      <a:pPr algn="ctr" fontAlgn="ctr"/>
                      <a:r>
                        <a:rPr lang="tr-TR" sz="700" u="none" strike="noStrike">
                          <a:effectLst/>
                        </a:rPr>
                        <a:t>10</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Çevre İzni (Geçici Faaliyet Belgesi İle Deneme İzni Verilir.)</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3126124512"/>
                  </a:ext>
                </a:extLst>
              </a:tr>
              <a:tr h="251372">
                <a:tc>
                  <a:txBody>
                    <a:bodyPr/>
                    <a:lstStyle/>
                    <a:p>
                      <a:pPr algn="ctr" fontAlgn="ctr"/>
                      <a:r>
                        <a:rPr lang="tr-TR" sz="700" u="none" strike="noStrike">
                          <a:effectLst/>
                        </a:rPr>
                        <a:t>11</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Kanal Bağlantı Belgesi (ÇOSB ' den Alınır.)</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1922440898"/>
                  </a:ext>
                </a:extLst>
              </a:tr>
              <a:tr h="251372">
                <a:tc>
                  <a:txBody>
                    <a:bodyPr/>
                    <a:lstStyle/>
                    <a:p>
                      <a:pPr algn="ctr" fontAlgn="ctr"/>
                      <a:r>
                        <a:rPr lang="tr-TR" sz="700" u="none" strike="noStrike">
                          <a:effectLst/>
                        </a:rPr>
                        <a:t>12</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Sanayi Sicil Belgesi</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3690853255"/>
                  </a:ext>
                </a:extLst>
              </a:tr>
              <a:tr h="251372">
                <a:tc>
                  <a:txBody>
                    <a:bodyPr/>
                    <a:lstStyle/>
                    <a:p>
                      <a:pPr algn="ctr" fontAlgn="ctr"/>
                      <a:r>
                        <a:rPr lang="tr-TR" sz="700" u="none" strike="noStrike">
                          <a:effectLst/>
                        </a:rPr>
                        <a:t>13</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Tehlikeli Maddeler Zorunlu Sorumluluk Sigortası</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990400381"/>
                  </a:ext>
                </a:extLst>
              </a:tr>
              <a:tr h="251372">
                <a:tc>
                  <a:txBody>
                    <a:bodyPr/>
                    <a:lstStyle/>
                    <a:p>
                      <a:pPr algn="ctr" fontAlgn="ctr"/>
                      <a:r>
                        <a:rPr lang="tr-TR" sz="700" u="none" strike="noStrike">
                          <a:effectLst/>
                        </a:rPr>
                        <a:t>14</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İSG Uzmanı ve Hekim Sözleşmesi</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3772698100"/>
                  </a:ext>
                </a:extLst>
              </a:tr>
              <a:tr h="251372">
                <a:tc>
                  <a:txBody>
                    <a:bodyPr/>
                    <a:lstStyle/>
                    <a:p>
                      <a:pPr algn="ctr" fontAlgn="ctr"/>
                      <a:r>
                        <a:rPr lang="tr-TR" sz="700" u="none" strike="noStrike">
                          <a:effectLst/>
                        </a:rPr>
                        <a:t>15</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Ticaret Sicil Gazetesi</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1322298091"/>
                  </a:ext>
                </a:extLst>
              </a:tr>
              <a:tr h="251372">
                <a:tc>
                  <a:txBody>
                    <a:bodyPr/>
                    <a:lstStyle/>
                    <a:p>
                      <a:pPr algn="ctr" fontAlgn="ctr"/>
                      <a:r>
                        <a:rPr lang="tr-TR" sz="700" u="none" strike="noStrike">
                          <a:effectLst/>
                        </a:rPr>
                        <a:t>16</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a:effectLst/>
                        </a:rPr>
                        <a:t>İmza Sirküleri / Beyanı</a:t>
                      </a:r>
                      <a:endParaRPr lang="tr-TR" sz="600" b="0" i="0" u="none"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3585224303"/>
                  </a:ext>
                </a:extLst>
              </a:tr>
              <a:tr h="251372">
                <a:tc>
                  <a:txBody>
                    <a:bodyPr/>
                    <a:lstStyle/>
                    <a:p>
                      <a:pPr algn="ctr" fontAlgn="ctr"/>
                      <a:r>
                        <a:rPr lang="tr-TR" sz="700" u="none" strike="noStrike">
                          <a:effectLst/>
                        </a:rPr>
                        <a:t>17</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sng" strike="noStrike">
                          <a:effectLst/>
                        </a:rPr>
                        <a:t>ÇOSB KVKK Kuruma Kişisel Veri Aktarım Tahhütnamesi (ÇOSB' den Temin Edilir.)</a:t>
                      </a:r>
                      <a:endParaRPr lang="tr-TR" sz="600" b="0" i="0" u="sng" strike="noStrike">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1343573595"/>
                  </a:ext>
                </a:extLst>
              </a:tr>
              <a:tr h="251372">
                <a:tc>
                  <a:txBody>
                    <a:bodyPr/>
                    <a:lstStyle/>
                    <a:p>
                      <a:pPr algn="ctr" fontAlgn="ctr"/>
                      <a:r>
                        <a:rPr lang="tr-TR" sz="700" u="none" strike="noStrike">
                          <a:effectLst/>
                        </a:rPr>
                        <a:t>18</a:t>
                      </a:r>
                      <a:endParaRPr lang="tr-TR" sz="700" b="1" i="0" u="none" strike="noStrike">
                        <a:effectLst/>
                        <a:latin typeface="Times New Roman" panose="02020603050405020304" pitchFamily="18" charset="0"/>
                      </a:endParaRPr>
                    </a:p>
                  </a:txBody>
                  <a:tcPr marL="5477" marR="5477" marT="5477" marB="0" anchor="ctr"/>
                </a:tc>
                <a:tc>
                  <a:txBody>
                    <a:bodyPr/>
                    <a:lstStyle/>
                    <a:p>
                      <a:pPr algn="l" fontAlgn="ctr"/>
                      <a:r>
                        <a:rPr lang="tr-TR" sz="600" u="none" strike="noStrike" dirty="0">
                          <a:effectLst/>
                        </a:rPr>
                        <a:t>Ruhsat Harcının Yatırılması. ( Firmaya Yapılan Kontrollerden Sonra Yatırılır.)</a:t>
                      </a:r>
                      <a:endParaRPr lang="tr-TR" sz="600" b="0" i="0" u="none" strike="noStrike" dirty="0">
                        <a:effectLst/>
                        <a:latin typeface="Times New Roman" panose="02020603050405020304" pitchFamily="18" charset="0"/>
                      </a:endParaRPr>
                    </a:p>
                  </a:txBody>
                  <a:tcPr marL="65719" marR="5477" marT="5477" marB="0" anchor="ctr"/>
                </a:tc>
                <a:extLst>
                  <a:ext uri="{0D108BD9-81ED-4DB2-BD59-A6C34878D82A}">
                    <a16:rowId xmlns:a16="http://schemas.microsoft.com/office/drawing/2014/main" val="2888612155"/>
                  </a:ext>
                </a:extLst>
              </a:tr>
            </a:tbl>
          </a:graphicData>
        </a:graphic>
      </p:graphicFrame>
      <p:sp>
        <p:nvSpPr>
          <p:cNvPr id="25" name="Metin kutusu 24">
            <a:extLst>
              <a:ext uri="{FF2B5EF4-FFF2-40B4-BE49-F238E27FC236}">
                <a16:creationId xmlns:a16="http://schemas.microsoft.com/office/drawing/2014/main" id="{C1AC35F2-3F16-4795-A012-5C5F2EE83D56}"/>
              </a:ext>
            </a:extLst>
          </p:cNvPr>
          <p:cNvSpPr txBox="1"/>
          <p:nvPr/>
        </p:nvSpPr>
        <p:spPr>
          <a:xfrm>
            <a:off x="4834393" y="1704717"/>
            <a:ext cx="7028953" cy="1426031"/>
          </a:xfrm>
          <a:prstGeom prst="rect">
            <a:avLst/>
          </a:prstGeom>
          <a:noFill/>
        </p:spPr>
        <p:txBody>
          <a:bodyPr wrap="square" rtlCol="0" anchor="ctr">
            <a:spAutoFit/>
          </a:bodyPr>
          <a:lstStyle/>
          <a:p>
            <a:pPr algn="just" fontAlgn="base">
              <a:spcBef>
                <a:spcPts val="400"/>
              </a:spcBef>
              <a:spcAft>
                <a:spcPct val="0"/>
              </a:spcAft>
            </a:pPr>
            <a:r>
              <a:rPr lang="tr-TR" sz="1400" dirty="0">
                <a:solidFill>
                  <a:srgbClr val="FF0000"/>
                </a:solidFill>
              </a:rPr>
              <a:t>	</a:t>
            </a:r>
            <a:r>
              <a:rPr lang="tr-TR" sz="1400" dirty="0"/>
              <a:t>Gayrisıhhi Müesseseler İşyeri Açma ve Çalışma Ruhsatı başvurusunda bulunacak katılımcıların, yanda belirtilen başvuru evraklarını eksiksiz olarak hazırlayarak Bölgemiz Makine ve Enerji Müdürlüğüne başvurmaları gerekmektedir.</a:t>
            </a:r>
          </a:p>
          <a:p>
            <a:pPr algn="just" fontAlgn="base">
              <a:spcBef>
                <a:spcPts val="400"/>
              </a:spcBef>
              <a:spcAft>
                <a:spcPct val="0"/>
              </a:spcAft>
            </a:pPr>
            <a:endParaRPr lang="tr-TR" dirty="0"/>
          </a:p>
          <a:p>
            <a:pPr algn="just" fontAlgn="base">
              <a:spcBef>
                <a:spcPts val="400"/>
              </a:spcBef>
              <a:spcAft>
                <a:spcPct val="0"/>
              </a:spcAft>
            </a:pPr>
            <a:r>
              <a:rPr lang="tr-TR" sz="2000" b="1" dirty="0">
                <a:latin typeface="Arial" pitchFamily="34" charset="0"/>
                <a:cs typeface="Arial" pitchFamily="34" charset="0"/>
              </a:rPr>
              <a:t>	</a:t>
            </a:r>
          </a:p>
        </p:txBody>
      </p:sp>
      <p:sp>
        <p:nvSpPr>
          <p:cNvPr id="41" name="Dikdörtgen: Yuvarlatılmış Köşeler 40">
            <a:extLst>
              <a:ext uri="{FF2B5EF4-FFF2-40B4-BE49-F238E27FC236}">
                <a16:creationId xmlns:a16="http://schemas.microsoft.com/office/drawing/2014/main" id="{8C5C5D18-5F3D-4833-BFF8-C619B7D1F5E2}"/>
              </a:ext>
            </a:extLst>
          </p:cNvPr>
          <p:cNvSpPr/>
          <p:nvPr/>
        </p:nvSpPr>
        <p:spPr>
          <a:xfrm>
            <a:off x="5295433" y="3272178"/>
            <a:ext cx="1679220" cy="278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a:t>EKSİK EVRAK VAR</a:t>
            </a:r>
          </a:p>
        </p:txBody>
      </p:sp>
      <p:sp>
        <p:nvSpPr>
          <p:cNvPr id="42" name="Dikdörtgen: Yuvarlatılmış Köşeler 41">
            <a:extLst>
              <a:ext uri="{FF2B5EF4-FFF2-40B4-BE49-F238E27FC236}">
                <a16:creationId xmlns:a16="http://schemas.microsoft.com/office/drawing/2014/main" id="{847D251D-F45A-4DD4-9E47-40A57BE00BBD}"/>
              </a:ext>
            </a:extLst>
          </p:cNvPr>
          <p:cNvSpPr/>
          <p:nvPr/>
        </p:nvSpPr>
        <p:spPr>
          <a:xfrm>
            <a:off x="7729415" y="2936807"/>
            <a:ext cx="1891323" cy="3281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ÖN BAŞVURU</a:t>
            </a:r>
          </a:p>
        </p:txBody>
      </p:sp>
      <p:sp>
        <p:nvSpPr>
          <p:cNvPr id="43" name="Dikdörtgen: Yuvarlatılmış Köşeler 42">
            <a:extLst>
              <a:ext uri="{FF2B5EF4-FFF2-40B4-BE49-F238E27FC236}">
                <a16:creationId xmlns:a16="http://schemas.microsoft.com/office/drawing/2014/main" id="{3FF830FF-C796-4E6A-BAFD-EB66D6191BEF}"/>
              </a:ext>
            </a:extLst>
          </p:cNvPr>
          <p:cNvSpPr/>
          <p:nvPr/>
        </p:nvSpPr>
        <p:spPr>
          <a:xfrm>
            <a:off x="10277868" y="3223392"/>
            <a:ext cx="1679220" cy="278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a:t>EKSİK EVRAK YOK</a:t>
            </a:r>
          </a:p>
        </p:txBody>
      </p:sp>
      <p:cxnSp>
        <p:nvCxnSpPr>
          <p:cNvPr id="45" name="Düz Ok Bağlayıcısı 44">
            <a:extLst>
              <a:ext uri="{FF2B5EF4-FFF2-40B4-BE49-F238E27FC236}">
                <a16:creationId xmlns:a16="http://schemas.microsoft.com/office/drawing/2014/main" id="{01273C00-978D-4802-BB52-A88F93A97CAD}"/>
              </a:ext>
            </a:extLst>
          </p:cNvPr>
          <p:cNvCxnSpPr>
            <a:cxnSpLocks/>
            <a:stCxn id="42" idx="1"/>
            <a:endCxn id="41" idx="0"/>
          </p:cNvCxnSpPr>
          <p:nvPr/>
        </p:nvCxnSpPr>
        <p:spPr>
          <a:xfrm flipH="1">
            <a:off x="6135043" y="3100872"/>
            <a:ext cx="1594372" cy="171306"/>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7" name="Düz Ok Bağlayıcısı 46">
            <a:extLst>
              <a:ext uri="{FF2B5EF4-FFF2-40B4-BE49-F238E27FC236}">
                <a16:creationId xmlns:a16="http://schemas.microsoft.com/office/drawing/2014/main" id="{A9B41CE2-69A0-4C7C-9AE4-26E76D815017}"/>
              </a:ext>
            </a:extLst>
          </p:cNvPr>
          <p:cNvCxnSpPr>
            <a:cxnSpLocks/>
            <a:stCxn id="42" idx="3"/>
            <a:endCxn id="43" idx="0"/>
          </p:cNvCxnSpPr>
          <p:nvPr/>
        </p:nvCxnSpPr>
        <p:spPr>
          <a:xfrm>
            <a:off x="9620738" y="3100872"/>
            <a:ext cx="1496740" cy="12252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9" name="Düz Ok Bağlayıcısı 48">
            <a:extLst>
              <a:ext uri="{FF2B5EF4-FFF2-40B4-BE49-F238E27FC236}">
                <a16:creationId xmlns:a16="http://schemas.microsoft.com/office/drawing/2014/main" id="{BD20E384-3E7A-4B18-9212-B55A9A13ED3E}"/>
              </a:ext>
            </a:extLst>
          </p:cNvPr>
          <p:cNvCxnSpPr>
            <a:stCxn id="41" idx="2"/>
          </p:cNvCxnSpPr>
          <p:nvPr/>
        </p:nvCxnSpPr>
        <p:spPr>
          <a:xfrm>
            <a:off x="6135043" y="3551062"/>
            <a:ext cx="0" cy="40918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1" name="Dikdörtgen: Yuvarlatılmış Köşeler 50">
            <a:extLst>
              <a:ext uri="{FF2B5EF4-FFF2-40B4-BE49-F238E27FC236}">
                <a16:creationId xmlns:a16="http://schemas.microsoft.com/office/drawing/2014/main" id="{70439023-6932-49AD-9F6F-CEF4D85C67F9}"/>
              </a:ext>
            </a:extLst>
          </p:cNvPr>
          <p:cNvSpPr/>
          <p:nvPr/>
        </p:nvSpPr>
        <p:spPr>
          <a:xfrm>
            <a:off x="5087781" y="3960244"/>
            <a:ext cx="2094523" cy="1018885"/>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tr-TR"/>
          </a:p>
        </p:txBody>
      </p:sp>
      <p:sp>
        <p:nvSpPr>
          <p:cNvPr id="52" name="Dikdörtgen 51">
            <a:extLst>
              <a:ext uri="{FF2B5EF4-FFF2-40B4-BE49-F238E27FC236}">
                <a16:creationId xmlns:a16="http://schemas.microsoft.com/office/drawing/2014/main" id="{3920928F-4D14-4F88-B0FC-709E0CB33C47}"/>
              </a:ext>
            </a:extLst>
          </p:cNvPr>
          <p:cNvSpPr/>
          <p:nvPr/>
        </p:nvSpPr>
        <p:spPr>
          <a:xfrm>
            <a:off x="5146696" y="3992633"/>
            <a:ext cx="1976691" cy="954107"/>
          </a:xfrm>
          <a:prstGeom prst="rect">
            <a:avLst/>
          </a:prstGeom>
        </p:spPr>
        <p:txBody>
          <a:bodyPr wrap="square">
            <a:spAutoFit/>
          </a:bodyPr>
          <a:lstStyle/>
          <a:p>
            <a:pPr algn="just"/>
            <a:r>
              <a:rPr lang="tr-TR" sz="1400" b="1" dirty="0"/>
              <a:t>Eksiklikler tutanakla katılımcı temsilcisine bildirilir ve dosya işleme alınmaz.</a:t>
            </a:r>
          </a:p>
        </p:txBody>
      </p:sp>
      <p:cxnSp>
        <p:nvCxnSpPr>
          <p:cNvPr id="53" name="Düz Ok Bağlayıcısı 52">
            <a:extLst>
              <a:ext uri="{FF2B5EF4-FFF2-40B4-BE49-F238E27FC236}">
                <a16:creationId xmlns:a16="http://schemas.microsoft.com/office/drawing/2014/main" id="{D74149E7-09DB-4B6D-A6E0-55019470196D}"/>
              </a:ext>
            </a:extLst>
          </p:cNvPr>
          <p:cNvCxnSpPr>
            <a:cxnSpLocks/>
          </p:cNvCxnSpPr>
          <p:nvPr/>
        </p:nvCxnSpPr>
        <p:spPr>
          <a:xfrm>
            <a:off x="11078714" y="3502276"/>
            <a:ext cx="0" cy="25337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4" name="Dikdörtgen: Yuvarlatılmış Köşeler 53">
            <a:extLst>
              <a:ext uri="{FF2B5EF4-FFF2-40B4-BE49-F238E27FC236}">
                <a16:creationId xmlns:a16="http://schemas.microsoft.com/office/drawing/2014/main" id="{DC4EE5F3-2F1E-4A87-A712-25B835759620}"/>
              </a:ext>
            </a:extLst>
          </p:cNvPr>
          <p:cNvSpPr/>
          <p:nvPr/>
        </p:nvSpPr>
        <p:spPr>
          <a:xfrm>
            <a:off x="10236951" y="4296720"/>
            <a:ext cx="1679220" cy="278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a:t>SAHA KONTROLÜ</a:t>
            </a:r>
          </a:p>
        </p:txBody>
      </p:sp>
      <p:sp>
        <p:nvSpPr>
          <p:cNvPr id="55" name="Dikdörtgen: Yuvarlatılmış Köşeler 54">
            <a:extLst>
              <a:ext uri="{FF2B5EF4-FFF2-40B4-BE49-F238E27FC236}">
                <a16:creationId xmlns:a16="http://schemas.microsoft.com/office/drawing/2014/main" id="{A1293268-FB28-48C1-A2E5-B100167A25A0}"/>
              </a:ext>
            </a:extLst>
          </p:cNvPr>
          <p:cNvSpPr/>
          <p:nvPr/>
        </p:nvSpPr>
        <p:spPr>
          <a:xfrm>
            <a:off x="7939054" y="4828981"/>
            <a:ext cx="1032174" cy="3787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a:t>UYGUN</a:t>
            </a:r>
          </a:p>
        </p:txBody>
      </p:sp>
      <p:sp>
        <p:nvSpPr>
          <p:cNvPr id="60" name="Dikdörtgen: Yuvarlatılmış Köşeler 59">
            <a:extLst>
              <a:ext uri="{FF2B5EF4-FFF2-40B4-BE49-F238E27FC236}">
                <a16:creationId xmlns:a16="http://schemas.microsoft.com/office/drawing/2014/main" id="{C86D4F47-42AB-42F7-9D08-250E79055874}"/>
              </a:ext>
            </a:extLst>
          </p:cNvPr>
          <p:cNvSpPr/>
          <p:nvPr/>
        </p:nvSpPr>
        <p:spPr>
          <a:xfrm>
            <a:off x="10568289" y="4830371"/>
            <a:ext cx="1032174" cy="3756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a:t>UYGUN DEĞİL</a:t>
            </a:r>
          </a:p>
        </p:txBody>
      </p:sp>
      <p:cxnSp>
        <p:nvCxnSpPr>
          <p:cNvPr id="63" name="Düz Ok Bağlayıcısı 62">
            <a:extLst>
              <a:ext uri="{FF2B5EF4-FFF2-40B4-BE49-F238E27FC236}">
                <a16:creationId xmlns:a16="http://schemas.microsoft.com/office/drawing/2014/main" id="{1BB75B99-707D-4540-83E3-22519162393B}"/>
              </a:ext>
            </a:extLst>
          </p:cNvPr>
          <p:cNvCxnSpPr>
            <a:cxnSpLocks/>
            <a:stCxn id="54" idx="1"/>
            <a:endCxn id="55" idx="0"/>
          </p:cNvCxnSpPr>
          <p:nvPr/>
        </p:nvCxnSpPr>
        <p:spPr>
          <a:xfrm flipH="1">
            <a:off x="8455141" y="4436162"/>
            <a:ext cx="1781810" cy="39281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65" name="Dikdörtgen: Yuvarlatılmış Köşeler 64">
            <a:extLst>
              <a:ext uri="{FF2B5EF4-FFF2-40B4-BE49-F238E27FC236}">
                <a16:creationId xmlns:a16="http://schemas.microsoft.com/office/drawing/2014/main" id="{A8E8A1E0-05EC-46AE-B3F1-C8B8CF02E0DD}"/>
              </a:ext>
            </a:extLst>
          </p:cNvPr>
          <p:cNvSpPr/>
          <p:nvPr/>
        </p:nvSpPr>
        <p:spPr>
          <a:xfrm>
            <a:off x="7208790" y="5440358"/>
            <a:ext cx="2293611" cy="1191024"/>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tr-TR"/>
          </a:p>
        </p:txBody>
      </p:sp>
      <p:sp>
        <p:nvSpPr>
          <p:cNvPr id="67" name="Dikdörtgen: Yuvarlatılmış Köşeler 66">
            <a:extLst>
              <a:ext uri="{FF2B5EF4-FFF2-40B4-BE49-F238E27FC236}">
                <a16:creationId xmlns:a16="http://schemas.microsoft.com/office/drawing/2014/main" id="{43244380-3106-45E0-A8EC-48C0DC44BEE8}"/>
              </a:ext>
            </a:extLst>
          </p:cNvPr>
          <p:cNvSpPr/>
          <p:nvPr/>
        </p:nvSpPr>
        <p:spPr>
          <a:xfrm>
            <a:off x="9905922" y="5472712"/>
            <a:ext cx="2232190" cy="115867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tr-TR"/>
          </a:p>
        </p:txBody>
      </p:sp>
      <p:sp>
        <p:nvSpPr>
          <p:cNvPr id="71" name="Dikdörtgen: Yuvarlatılmış Köşeler 70">
            <a:extLst>
              <a:ext uri="{FF2B5EF4-FFF2-40B4-BE49-F238E27FC236}">
                <a16:creationId xmlns:a16="http://schemas.microsoft.com/office/drawing/2014/main" id="{01708903-DBE7-45D3-BE90-FD739FDE9B39}"/>
              </a:ext>
            </a:extLst>
          </p:cNvPr>
          <p:cNvSpPr/>
          <p:nvPr/>
        </p:nvSpPr>
        <p:spPr>
          <a:xfrm>
            <a:off x="10239104" y="3764762"/>
            <a:ext cx="1679220" cy="278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a:t>EVRAK KAYIT</a:t>
            </a:r>
          </a:p>
        </p:txBody>
      </p:sp>
      <p:cxnSp>
        <p:nvCxnSpPr>
          <p:cNvPr id="73" name="Düz Ok Bağlayıcısı 72">
            <a:extLst>
              <a:ext uri="{FF2B5EF4-FFF2-40B4-BE49-F238E27FC236}">
                <a16:creationId xmlns:a16="http://schemas.microsoft.com/office/drawing/2014/main" id="{1CA464F2-8203-492E-B41A-EC9CE7D962DE}"/>
              </a:ext>
            </a:extLst>
          </p:cNvPr>
          <p:cNvCxnSpPr>
            <a:cxnSpLocks/>
          </p:cNvCxnSpPr>
          <p:nvPr/>
        </p:nvCxnSpPr>
        <p:spPr>
          <a:xfrm>
            <a:off x="11084376" y="4043646"/>
            <a:ext cx="0" cy="25337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4" name="Düz Ok Bağlayıcısı 73">
            <a:extLst>
              <a:ext uri="{FF2B5EF4-FFF2-40B4-BE49-F238E27FC236}">
                <a16:creationId xmlns:a16="http://schemas.microsoft.com/office/drawing/2014/main" id="{FD40E5E1-6757-4E11-BB5F-EFC7E041DDC9}"/>
              </a:ext>
            </a:extLst>
          </p:cNvPr>
          <p:cNvCxnSpPr>
            <a:cxnSpLocks/>
          </p:cNvCxnSpPr>
          <p:nvPr/>
        </p:nvCxnSpPr>
        <p:spPr>
          <a:xfrm>
            <a:off x="11084782" y="4575604"/>
            <a:ext cx="0" cy="25337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5" name="Düz Ok Bağlayıcısı 74">
            <a:extLst>
              <a:ext uri="{FF2B5EF4-FFF2-40B4-BE49-F238E27FC236}">
                <a16:creationId xmlns:a16="http://schemas.microsoft.com/office/drawing/2014/main" id="{16B7C14E-F11D-4640-BF9B-8D38512323A6}"/>
              </a:ext>
            </a:extLst>
          </p:cNvPr>
          <p:cNvCxnSpPr>
            <a:cxnSpLocks/>
          </p:cNvCxnSpPr>
          <p:nvPr/>
        </p:nvCxnSpPr>
        <p:spPr>
          <a:xfrm>
            <a:off x="11090850" y="5213878"/>
            <a:ext cx="0" cy="25337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76" name="Metin kutusu 75">
            <a:extLst>
              <a:ext uri="{FF2B5EF4-FFF2-40B4-BE49-F238E27FC236}">
                <a16:creationId xmlns:a16="http://schemas.microsoft.com/office/drawing/2014/main" id="{802928CB-D76D-4B2A-8920-CC2099DF1660}"/>
              </a:ext>
            </a:extLst>
          </p:cNvPr>
          <p:cNvSpPr txBox="1"/>
          <p:nvPr/>
        </p:nvSpPr>
        <p:spPr>
          <a:xfrm>
            <a:off x="9959809" y="5483851"/>
            <a:ext cx="2232191" cy="1169551"/>
          </a:xfrm>
          <a:prstGeom prst="rect">
            <a:avLst/>
          </a:prstGeom>
          <a:noFill/>
        </p:spPr>
        <p:txBody>
          <a:bodyPr wrap="square" rtlCol="0">
            <a:spAutoFit/>
          </a:bodyPr>
          <a:lstStyle/>
          <a:p>
            <a:pPr algn="just"/>
            <a:r>
              <a:rPr lang="tr-TR" sz="1400" b="1" dirty="0"/>
              <a:t>Saha Kontrolü Uygun Değil İse Resmi Yazı İle Katılımcıya uygunsuzluk bildirilir ve Başvuru reddedilir.</a:t>
            </a:r>
          </a:p>
        </p:txBody>
      </p:sp>
      <p:cxnSp>
        <p:nvCxnSpPr>
          <p:cNvPr id="79" name="Düz Ok Bağlayıcısı 78">
            <a:extLst>
              <a:ext uri="{FF2B5EF4-FFF2-40B4-BE49-F238E27FC236}">
                <a16:creationId xmlns:a16="http://schemas.microsoft.com/office/drawing/2014/main" id="{5E78129B-CE69-4A3B-A10A-85997D52D29B}"/>
              </a:ext>
            </a:extLst>
          </p:cNvPr>
          <p:cNvCxnSpPr>
            <a:cxnSpLocks/>
          </p:cNvCxnSpPr>
          <p:nvPr/>
        </p:nvCxnSpPr>
        <p:spPr>
          <a:xfrm>
            <a:off x="8455140" y="5212629"/>
            <a:ext cx="0" cy="25337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80" name="Dikdörtgen 79">
            <a:extLst>
              <a:ext uri="{FF2B5EF4-FFF2-40B4-BE49-F238E27FC236}">
                <a16:creationId xmlns:a16="http://schemas.microsoft.com/office/drawing/2014/main" id="{D15093EA-7A79-49B3-8FE3-84FFC3CAB6B0}"/>
              </a:ext>
            </a:extLst>
          </p:cNvPr>
          <p:cNvSpPr/>
          <p:nvPr/>
        </p:nvSpPr>
        <p:spPr>
          <a:xfrm>
            <a:off x="7208790" y="5502927"/>
            <a:ext cx="2232191" cy="1169551"/>
          </a:xfrm>
          <a:prstGeom prst="rect">
            <a:avLst/>
          </a:prstGeom>
        </p:spPr>
        <p:txBody>
          <a:bodyPr wrap="square">
            <a:spAutoFit/>
          </a:bodyPr>
          <a:lstStyle/>
          <a:p>
            <a:pPr algn="just"/>
            <a:r>
              <a:rPr lang="tr-TR" sz="1400" b="1" dirty="0"/>
              <a:t>Saha Kontrolü Uygun İse GSM İş Yeri ve Açma Ruhsatı düzenlenerek Ruhsat katılımcıya teslim edilir. </a:t>
            </a:r>
          </a:p>
        </p:txBody>
      </p:sp>
      <p:pic>
        <p:nvPicPr>
          <p:cNvPr id="81" name="Resim 80">
            <a:extLst>
              <a:ext uri="{FF2B5EF4-FFF2-40B4-BE49-F238E27FC236}">
                <a16:creationId xmlns:a16="http://schemas.microsoft.com/office/drawing/2014/main" id="{4F69941C-DACF-435B-BD38-1854C146734B}"/>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Tree>
    <p:extLst>
      <p:ext uri="{BB962C8B-B14F-4D97-AF65-F5344CB8AC3E}">
        <p14:creationId xmlns:p14="http://schemas.microsoft.com/office/powerpoint/2010/main" val="2363958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etin kutusu 9">
            <a:extLst>
              <a:ext uri="{FF2B5EF4-FFF2-40B4-BE49-F238E27FC236}">
                <a16:creationId xmlns:a16="http://schemas.microsoft.com/office/drawing/2014/main" id="{BC1750ED-2D8F-4492-A957-BED924F73CC1}"/>
              </a:ext>
            </a:extLst>
          </p:cNvPr>
          <p:cNvSpPr txBox="1"/>
          <p:nvPr/>
        </p:nvSpPr>
        <p:spPr>
          <a:xfrm>
            <a:off x="160351" y="634790"/>
            <a:ext cx="11871298" cy="492443"/>
          </a:xfrm>
          <a:prstGeom prst="rect">
            <a:avLst/>
          </a:prstGeom>
          <a:noFill/>
        </p:spPr>
        <p:txBody>
          <a:bodyPr wrap="square" rtlCol="0" anchor="ctr">
            <a:spAutoFit/>
          </a:bodyPr>
          <a:lstStyle/>
          <a:p>
            <a:pPr algn="ctr" fontAlgn="base">
              <a:spcBef>
                <a:spcPts val="400"/>
              </a:spcBef>
              <a:spcAft>
                <a:spcPct val="0"/>
              </a:spcAft>
            </a:pPr>
            <a:r>
              <a:rPr lang="tr-TR" sz="2600" b="1" dirty="0">
                <a:solidFill>
                  <a:srgbClr val="FF0000"/>
                </a:solidFill>
                <a:latin typeface="Arial" pitchFamily="34" charset="0"/>
                <a:cs typeface="Arial" pitchFamily="34" charset="0"/>
              </a:rPr>
              <a:t>BELGELERİN HAZIRLANMASI</a:t>
            </a:r>
          </a:p>
        </p:txBody>
      </p:sp>
      <p:sp>
        <p:nvSpPr>
          <p:cNvPr id="11" name="Metin kutusu 10">
            <a:extLst>
              <a:ext uri="{FF2B5EF4-FFF2-40B4-BE49-F238E27FC236}">
                <a16:creationId xmlns:a16="http://schemas.microsoft.com/office/drawing/2014/main" id="{278C75F6-0DBF-48D8-8E80-8113765CE5FC}"/>
              </a:ext>
            </a:extLst>
          </p:cNvPr>
          <p:cNvSpPr txBox="1"/>
          <p:nvPr/>
        </p:nvSpPr>
        <p:spPr>
          <a:xfrm>
            <a:off x="92695" y="1246877"/>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 BAŞVURU DİLEKÇESİNİN HAZIRLANMASI </a:t>
            </a:r>
          </a:p>
        </p:txBody>
      </p:sp>
      <p:sp>
        <p:nvSpPr>
          <p:cNvPr id="12" name="Metin kutusu 11">
            <a:extLst>
              <a:ext uri="{FF2B5EF4-FFF2-40B4-BE49-F238E27FC236}">
                <a16:creationId xmlns:a16="http://schemas.microsoft.com/office/drawing/2014/main" id="{89DF0E12-718D-4536-9F27-363D5EA782A1}"/>
              </a:ext>
            </a:extLst>
          </p:cNvPr>
          <p:cNvSpPr txBox="1"/>
          <p:nvPr/>
        </p:nvSpPr>
        <p:spPr>
          <a:xfrm>
            <a:off x="286909" y="1677752"/>
            <a:ext cx="11871298" cy="338554"/>
          </a:xfrm>
          <a:prstGeom prst="rect">
            <a:avLst/>
          </a:prstGeom>
          <a:noFill/>
        </p:spPr>
        <p:txBody>
          <a:bodyPr wrap="square" rtlCol="0" anchor="ctr">
            <a:spAutoFit/>
          </a:bodyPr>
          <a:lstStyle/>
          <a:p>
            <a:pPr algn="just" fontAlgn="base">
              <a:spcBef>
                <a:spcPts val="400"/>
              </a:spcBef>
              <a:spcAft>
                <a:spcPct val="0"/>
              </a:spcAft>
            </a:pPr>
            <a:r>
              <a:rPr lang="tr-TR" sz="1600" b="1" i="1" dirty="0">
                <a:solidFill>
                  <a:srgbClr val="FF0000"/>
                </a:solidFill>
                <a:latin typeface="Arial" pitchFamily="34" charset="0"/>
                <a:cs typeface="Arial" pitchFamily="34" charset="0"/>
              </a:rPr>
              <a:t>DİKKAT EDİLECEK HUSUSLAR</a:t>
            </a:r>
          </a:p>
        </p:txBody>
      </p:sp>
      <p:sp>
        <p:nvSpPr>
          <p:cNvPr id="13" name="Metin kutusu 12">
            <a:extLst>
              <a:ext uri="{FF2B5EF4-FFF2-40B4-BE49-F238E27FC236}">
                <a16:creationId xmlns:a16="http://schemas.microsoft.com/office/drawing/2014/main" id="{AD66F867-4CAD-46C3-A89A-D48FB783B961}"/>
              </a:ext>
            </a:extLst>
          </p:cNvPr>
          <p:cNvSpPr txBox="1"/>
          <p:nvPr/>
        </p:nvSpPr>
        <p:spPr>
          <a:xfrm>
            <a:off x="160351" y="2102021"/>
            <a:ext cx="11871298" cy="1928733"/>
          </a:xfrm>
          <a:prstGeom prst="rect">
            <a:avLst/>
          </a:prstGeom>
          <a:noFill/>
        </p:spPr>
        <p:txBody>
          <a:bodyPr wrap="square" rtlCol="0" anchor="ctr">
            <a:spAutoFit/>
          </a:bodyPr>
          <a:lstStyle/>
          <a:p>
            <a:pPr lvl="0" algn="just"/>
            <a:r>
              <a:rPr lang="tr-TR" sz="1400" dirty="0"/>
              <a:t>	* Başvuru dilekçesi, başvuru yapan firmaya ait antetli kâğıda düzenlenmelidir.</a:t>
            </a:r>
          </a:p>
          <a:p>
            <a:pPr lvl="0" algn="just"/>
            <a:r>
              <a:rPr lang="tr-TR" sz="1400" dirty="0"/>
              <a:t>	* Başvuru dilekçesi ıslak imzalı olmalıdır.</a:t>
            </a:r>
          </a:p>
          <a:p>
            <a:pPr lvl="0" algn="just"/>
            <a:r>
              <a:rPr lang="tr-TR" sz="1400" dirty="0"/>
              <a:t>	* Başvuru dilekçesi, firma adına imza yetkisi bulunan kişi veya kişiler tarafından imzalanmalıdır;</a:t>
            </a:r>
          </a:p>
          <a:p>
            <a:pPr lvl="0" algn="just"/>
            <a:r>
              <a:rPr lang="tr-TR" sz="1400" dirty="0"/>
              <a:t>		- İmza sirkülerinde münferit imza yetkisi öngörülmüşse, yetkili kişi tarafından,</a:t>
            </a:r>
          </a:p>
          <a:p>
            <a:pPr lvl="0" algn="just"/>
            <a:r>
              <a:rPr lang="tr-TR" sz="1400" dirty="0"/>
              <a:t>		- İmza sirkülerinde müşterek imza yetkisi öngörülmüşse, yetkili kişiler tarafından imzalanmalıdır.</a:t>
            </a:r>
          </a:p>
          <a:p>
            <a:pPr lvl="0" algn="just"/>
            <a:r>
              <a:rPr lang="tr-TR" sz="1400" dirty="0"/>
              <a:t>	* Başvuru dilekçesinde kullanılan firma kaşesindeki unvanın, güncel Ticaret Sicili Gazetesi'nde yer alan tescilli unvan ile aynı olması gerekmektedir.</a:t>
            </a:r>
          </a:p>
          <a:p>
            <a:pPr algn="just" fontAlgn="base">
              <a:spcBef>
                <a:spcPts val="400"/>
              </a:spcBef>
              <a:spcAft>
                <a:spcPct val="0"/>
              </a:spcAft>
            </a:pPr>
            <a:r>
              <a:rPr lang="tr-TR" dirty="0"/>
              <a:t>	</a:t>
            </a:r>
          </a:p>
        </p:txBody>
      </p:sp>
      <p:sp>
        <p:nvSpPr>
          <p:cNvPr id="14" name="Metin kutusu 13">
            <a:extLst>
              <a:ext uri="{FF2B5EF4-FFF2-40B4-BE49-F238E27FC236}">
                <a16:creationId xmlns:a16="http://schemas.microsoft.com/office/drawing/2014/main" id="{07A3EEF5-26F8-4688-9D4F-6ECCAC580A31}"/>
              </a:ext>
            </a:extLst>
          </p:cNvPr>
          <p:cNvSpPr txBox="1"/>
          <p:nvPr/>
        </p:nvSpPr>
        <p:spPr>
          <a:xfrm>
            <a:off x="286909" y="4697350"/>
            <a:ext cx="11550526" cy="1713290"/>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rtlCol="0" anchor="ctr">
            <a:spAutoFit/>
          </a:bodyPr>
          <a:lstStyle/>
          <a:p>
            <a:pPr algn="ctr"/>
            <a:r>
              <a:rPr lang="tr-TR" sz="1400" b="1" dirty="0"/>
              <a:t>ÇERKEZKÖY ORGANİZE SANAYİ BÖLGE MÜDÜRLÜĞÜNE</a:t>
            </a:r>
            <a:endParaRPr lang="tr-TR" sz="1400" dirty="0"/>
          </a:p>
          <a:p>
            <a:r>
              <a:rPr lang="tr-TR" sz="1400" b="1" dirty="0"/>
              <a:t>Konu:</a:t>
            </a:r>
            <a:r>
              <a:rPr lang="tr-TR" sz="1400" dirty="0"/>
              <a:t> Gayrisıhhi Müessese İşyeri Açma ve Çalışma Ruhsatı Başvurusu</a:t>
            </a:r>
          </a:p>
          <a:p>
            <a:r>
              <a:rPr lang="tr-TR" sz="1400" dirty="0"/>
              <a:t>	Bölgemiz sınırları dâhilinde, ........... ada ........... parselde yer alan tesisimizin "Gayrisıhhi Müessese İşyeri Açma ve Çalışma Ruhsatı" alabilmesi için gereken  belgeler tarafımızca hazırlanarak ekte sunulmuştur.</a:t>
            </a:r>
          </a:p>
          <a:p>
            <a:r>
              <a:rPr lang="tr-TR" sz="1400" dirty="0"/>
              <a:t>	Başvuru dosyamızın incelenerek tesisimiz adına ruhsat düzenlenmesi hususunda;</a:t>
            </a:r>
          </a:p>
          <a:p>
            <a:r>
              <a:rPr lang="tr-TR" sz="1400" dirty="0"/>
              <a:t>	Gereğini arz ederiz.</a:t>
            </a:r>
          </a:p>
          <a:p>
            <a:pPr algn="just" fontAlgn="base">
              <a:spcBef>
                <a:spcPts val="400"/>
              </a:spcBef>
              <a:spcAft>
                <a:spcPct val="0"/>
              </a:spcAft>
            </a:pPr>
            <a:r>
              <a:rPr lang="tr-TR" sz="1400" dirty="0"/>
              <a:t>Ekler- GSM İşyeri Açma ve Çalışma Ruhsatı Başvuru Belgeleri</a:t>
            </a:r>
          </a:p>
        </p:txBody>
      </p:sp>
      <p:sp>
        <p:nvSpPr>
          <p:cNvPr id="16" name="Dikdörtgen: Yuvarlatılmış Köşeler 15">
            <a:extLst>
              <a:ext uri="{FF2B5EF4-FFF2-40B4-BE49-F238E27FC236}">
                <a16:creationId xmlns:a16="http://schemas.microsoft.com/office/drawing/2014/main" id="{7A4D61EB-3482-4C43-A09B-66CAE7C41486}"/>
              </a:ext>
            </a:extLst>
          </p:cNvPr>
          <p:cNvSpPr/>
          <p:nvPr/>
        </p:nvSpPr>
        <p:spPr>
          <a:xfrm>
            <a:off x="286909" y="3895681"/>
            <a:ext cx="2707895" cy="523220"/>
          </a:xfrm>
          <a:prstGeom prst="round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r>
              <a:rPr lang="tr-TR" b="1" i="1" dirty="0">
                <a:solidFill>
                  <a:srgbClr val="FF0000"/>
                </a:solidFill>
              </a:rPr>
              <a:t>Örnek Yazı Taslağı</a:t>
            </a:r>
          </a:p>
        </p:txBody>
      </p:sp>
      <p:pic>
        <p:nvPicPr>
          <p:cNvPr id="17" name="Resim 16">
            <a:extLst>
              <a:ext uri="{FF2B5EF4-FFF2-40B4-BE49-F238E27FC236}">
                <a16:creationId xmlns:a16="http://schemas.microsoft.com/office/drawing/2014/main" id="{37BD48F5-F389-43A7-9553-66F39785A28A}"/>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Tree>
    <p:extLst>
      <p:ext uri="{BB962C8B-B14F-4D97-AF65-F5344CB8AC3E}">
        <p14:creationId xmlns:p14="http://schemas.microsoft.com/office/powerpoint/2010/main" val="1238303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7CF93AC0-85B1-4463-96BE-FAFD251DDE48}"/>
              </a:ext>
            </a:extLst>
          </p:cNvPr>
          <p:cNvSpPr txBox="1"/>
          <p:nvPr/>
        </p:nvSpPr>
        <p:spPr>
          <a:xfrm>
            <a:off x="100511" y="520046"/>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2. BAŞVURU FORMUNUN DOLDURULMASI</a:t>
            </a:r>
          </a:p>
        </p:txBody>
      </p:sp>
      <p:sp>
        <p:nvSpPr>
          <p:cNvPr id="6" name="Metin kutusu 5">
            <a:extLst>
              <a:ext uri="{FF2B5EF4-FFF2-40B4-BE49-F238E27FC236}">
                <a16:creationId xmlns:a16="http://schemas.microsoft.com/office/drawing/2014/main" id="{DB994DC1-9E7D-480E-B36D-CA17D9A33973}"/>
              </a:ext>
            </a:extLst>
          </p:cNvPr>
          <p:cNvSpPr txBox="1"/>
          <p:nvPr/>
        </p:nvSpPr>
        <p:spPr>
          <a:xfrm>
            <a:off x="4368800" y="1676797"/>
            <a:ext cx="7600326" cy="338554"/>
          </a:xfrm>
          <a:prstGeom prst="rect">
            <a:avLst/>
          </a:prstGeom>
          <a:noFill/>
        </p:spPr>
        <p:txBody>
          <a:bodyPr wrap="square" rtlCol="0" anchor="ctr">
            <a:spAutoFit/>
          </a:bodyPr>
          <a:lstStyle/>
          <a:p>
            <a:pPr algn="just" fontAlgn="base">
              <a:spcBef>
                <a:spcPts val="400"/>
              </a:spcBef>
              <a:spcAft>
                <a:spcPct val="0"/>
              </a:spcAft>
            </a:pPr>
            <a:r>
              <a:rPr lang="tr-TR" sz="1600" b="1" i="1" dirty="0">
                <a:solidFill>
                  <a:srgbClr val="FF0000"/>
                </a:solidFill>
                <a:latin typeface="Arial" pitchFamily="34" charset="0"/>
                <a:cs typeface="Arial" pitchFamily="34" charset="0"/>
              </a:rPr>
              <a:t>DİKKAT EDİLECEK HUSUSLAR</a:t>
            </a:r>
          </a:p>
        </p:txBody>
      </p:sp>
      <p:sp>
        <p:nvSpPr>
          <p:cNvPr id="7" name="Metin kutusu 6">
            <a:extLst>
              <a:ext uri="{FF2B5EF4-FFF2-40B4-BE49-F238E27FC236}">
                <a16:creationId xmlns:a16="http://schemas.microsoft.com/office/drawing/2014/main" id="{3FB6C2C2-0BD2-4BA4-A8E0-FFC5F57CA454}"/>
              </a:ext>
            </a:extLst>
          </p:cNvPr>
          <p:cNvSpPr txBox="1"/>
          <p:nvPr/>
        </p:nvSpPr>
        <p:spPr>
          <a:xfrm>
            <a:off x="4281394" y="2072660"/>
            <a:ext cx="7540486" cy="3108543"/>
          </a:xfrm>
          <a:prstGeom prst="rect">
            <a:avLst/>
          </a:prstGeom>
          <a:noFill/>
        </p:spPr>
        <p:txBody>
          <a:bodyPr wrap="square" rtlCol="0" anchor="ctr">
            <a:spAutoFit/>
          </a:bodyPr>
          <a:lstStyle/>
          <a:p>
            <a:pPr lvl="0" algn="just"/>
            <a:r>
              <a:rPr lang="tr-TR" sz="1400" dirty="0"/>
              <a:t>	* Başvuru formu, firma adına imza yetkisi bulunan kişi veya kişiler tarafından imzalanmalıdır.</a:t>
            </a:r>
          </a:p>
          <a:p>
            <a:pPr lvl="0" algn="just"/>
            <a:endParaRPr lang="tr-TR" sz="1400" dirty="0"/>
          </a:p>
          <a:p>
            <a:pPr lvl="0" algn="just"/>
            <a:r>
              <a:rPr lang="tr-TR" sz="1400" dirty="0"/>
              <a:t>	* İmza sirkülerinde münferit imza yetkisi öngörülmüşse, başvuru formu ilgili yetkili kişi tarafından imzalanmalıdır.</a:t>
            </a:r>
          </a:p>
          <a:p>
            <a:pPr lvl="0" algn="just"/>
            <a:endParaRPr lang="tr-TR" sz="1400" dirty="0"/>
          </a:p>
          <a:p>
            <a:pPr lvl="0" algn="just"/>
            <a:r>
              <a:rPr lang="tr-TR" sz="1400" dirty="0"/>
              <a:t>	* İmza sirkülerinde müşterek imza yetkisi öngörülmüşse, başvuru formu ilgili yetkili kişiler tarafından imzalanmalıdır.</a:t>
            </a:r>
          </a:p>
          <a:p>
            <a:pPr lvl="0" algn="just"/>
            <a:endParaRPr lang="tr-TR" sz="1400" dirty="0"/>
          </a:p>
          <a:p>
            <a:pPr lvl="0" algn="just"/>
            <a:r>
              <a:rPr lang="tr-TR" sz="1400" dirty="0"/>
              <a:t>	* Başvuru formunda kullanılan firma kaşesindeki unvanın, güncel Ticaret Sicili Gazetesi'nde yer alan tescilli unvan ile aynı olması gerekmektedir.</a:t>
            </a:r>
          </a:p>
          <a:p>
            <a:pPr lvl="0" algn="just"/>
            <a:endParaRPr lang="tr-TR" sz="1400" dirty="0"/>
          </a:p>
          <a:p>
            <a:pPr lvl="0" algn="just"/>
            <a:r>
              <a:rPr lang="tr-TR" sz="1400" dirty="0"/>
              <a:t>	* Başvuru formunun güncel formatına </a:t>
            </a:r>
            <a:r>
              <a:rPr lang="tr-TR" sz="1400" u="sng" dirty="0">
                <a:hlinkClick r:id="rId2"/>
              </a:rPr>
              <a:t>https://cosb.org.tr/wp-content/uploads/2020/09/F-020.pdf</a:t>
            </a:r>
            <a:r>
              <a:rPr lang="tr-TR" sz="1400" dirty="0"/>
              <a:t> adresi üzerinden ulaşabilirsiniz.</a:t>
            </a:r>
          </a:p>
        </p:txBody>
      </p:sp>
      <p:pic>
        <p:nvPicPr>
          <p:cNvPr id="9" name="Resim 8">
            <a:extLst>
              <a:ext uri="{FF2B5EF4-FFF2-40B4-BE49-F238E27FC236}">
                <a16:creationId xmlns:a16="http://schemas.microsoft.com/office/drawing/2014/main" id="{2EC92098-3421-4B0D-B4E3-C0648B6ECE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51" y="981711"/>
            <a:ext cx="3980014" cy="5876289"/>
          </a:xfrm>
          <a:prstGeom prst="rect">
            <a:avLst/>
          </a:prstGeom>
        </p:spPr>
      </p:pic>
      <p:pic>
        <p:nvPicPr>
          <p:cNvPr id="10" name="Resim 9">
            <a:extLst>
              <a:ext uri="{FF2B5EF4-FFF2-40B4-BE49-F238E27FC236}">
                <a16:creationId xmlns:a16="http://schemas.microsoft.com/office/drawing/2014/main" id="{8186D4B7-FD03-4821-99D8-7A6D142A543C}"/>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Tree>
    <p:extLst>
      <p:ext uri="{BB962C8B-B14F-4D97-AF65-F5344CB8AC3E}">
        <p14:creationId xmlns:p14="http://schemas.microsoft.com/office/powerpoint/2010/main" val="3318562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D864F223-D227-4180-B0B7-377859DC5FF9}"/>
              </a:ext>
            </a:extLst>
          </p:cNvPr>
          <p:cNvSpPr txBox="1"/>
          <p:nvPr/>
        </p:nvSpPr>
        <p:spPr>
          <a:xfrm>
            <a:off x="100511" y="441896"/>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2. BAŞVURU FORMUNUN DOLDURULMASI</a:t>
            </a:r>
          </a:p>
        </p:txBody>
      </p:sp>
      <p:sp>
        <p:nvSpPr>
          <p:cNvPr id="5" name="Metin kutusu 4">
            <a:extLst>
              <a:ext uri="{FF2B5EF4-FFF2-40B4-BE49-F238E27FC236}">
                <a16:creationId xmlns:a16="http://schemas.microsoft.com/office/drawing/2014/main" id="{918629C1-0786-4CBD-92B2-0C436A0D8502}"/>
              </a:ext>
            </a:extLst>
          </p:cNvPr>
          <p:cNvSpPr txBox="1"/>
          <p:nvPr/>
        </p:nvSpPr>
        <p:spPr>
          <a:xfrm>
            <a:off x="67889" y="807743"/>
            <a:ext cx="12023600" cy="6186309"/>
          </a:xfrm>
          <a:prstGeom prst="rect">
            <a:avLst/>
          </a:prstGeom>
          <a:noFill/>
        </p:spPr>
        <p:txBody>
          <a:bodyPr wrap="square" rtlCol="0" anchor="ctr">
            <a:spAutoFit/>
          </a:bodyPr>
          <a:lstStyle/>
          <a:p>
            <a:pPr algn="just" fontAlgn="base">
              <a:spcBef>
                <a:spcPts val="400"/>
              </a:spcBef>
              <a:spcAft>
                <a:spcPct val="0"/>
              </a:spcAft>
            </a:pPr>
            <a:r>
              <a:rPr lang="tr-TR" sz="1400" b="1" dirty="0"/>
              <a:t>2.1- Tesisin Adı veya Unvanı:</a:t>
            </a:r>
          </a:p>
          <a:p>
            <a:pPr algn="just" fontAlgn="base">
              <a:spcBef>
                <a:spcPts val="400"/>
              </a:spcBef>
              <a:spcAft>
                <a:spcPct val="0"/>
              </a:spcAft>
            </a:pPr>
            <a:r>
              <a:rPr lang="tr-TR" sz="1400" dirty="0"/>
              <a:t>	*  Başvuru yapan firmanın Ticaret Sicil Gazetesinde geçen unvanı eksiksiz olarak yazılacaktır.</a:t>
            </a:r>
          </a:p>
          <a:p>
            <a:pPr algn="just" fontAlgn="base">
              <a:spcBef>
                <a:spcPts val="400"/>
              </a:spcBef>
              <a:spcAft>
                <a:spcPct val="0"/>
              </a:spcAft>
            </a:pPr>
            <a:r>
              <a:rPr lang="tr-TR" sz="1400" b="1" dirty="0"/>
              <a:t>2.2- Tesisin Sahibi:</a:t>
            </a:r>
          </a:p>
          <a:p>
            <a:pPr algn="just" fontAlgn="base">
              <a:spcBef>
                <a:spcPts val="400"/>
              </a:spcBef>
              <a:spcAft>
                <a:spcPct val="0"/>
              </a:spcAft>
            </a:pPr>
            <a:r>
              <a:rPr lang="tr-TR" sz="1400" dirty="0"/>
              <a:t>	*  Başvuru yapan firma sahibinin adı soyadı yazılacaktır.</a:t>
            </a:r>
          </a:p>
          <a:p>
            <a:pPr algn="just" fontAlgn="base">
              <a:spcBef>
                <a:spcPts val="400"/>
              </a:spcBef>
              <a:spcAft>
                <a:spcPct val="0"/>
              </a:spcAft>
            </a:pPr>
            <a:r>
              <a:rPr lang="tr-TR" sz="1400" b="1" dirty="0"/>
              <a:t>2.3- Faaliyet Konusu:</a:t>
            </a:r>
          </a:p>
          <a:p>
            <a:pPr algn="just" fontAlgn="base">
              <a:spcBef>
                <a:spcPts val="400"/>
              </a:spcBef>
              <a:spcAft>
                <a:spcPct val="0"/>
              </a:spcAft>
            </a:pPr>
            <a:r>
              <a:rPr lang="tr-TR" sz="1400" dirty="0"/>
              <a:t>	* Başvuru yapan firmanın Bölgemiz kayıtlarına alınan Ticaret Sicil Gazetesinde yazan ana faaliyet konusu yazılacaktır. </a:t>
            </a:r>
          </a:p>
          <a:p>
            <a:pPr algn="just" fontAlgn="base">
              <a:spcBef>
                <a:spcPts val="400"/>
              </a:spcBef>
              <a:spcAft>
                <a:spcPct val="0"/>
              </a:spcAft>
            </a:pPr>
            <a:r>
              <a:rPr lang="tr-TR" sz="1400" b="1" dirty="0"/>
              <a:t>2.4-Tesisin Adresi:</a:t>
            </a:r>
          </a:p>
          <a:p>
            <a:pPr algn="just" fontAlgn="base">
              <a:spcBef>
                <a:spcPts val="400"/>
              </a:spcBef>
              <a:spcAft>
                <a:spcPct val="0"/>
              </a:spcAft>
            </a:pPr>
            <a:r>
              <a:rPr lang="tr-TR" sz="1400" dirty="0"/>
              <a:t>	* GSM İşyeri Açma ve Çalışma Ruhsatı alınacak tesisin Bölgemiz kayıtlarındaki adresi eksiksiz, Bölgemiz kayıtlarında geçtiği şekilde yazılacaktır. Bölgemiz İmar Müdürlüğüne başvuruda bulunarak güncel adres bilgisini alabilirsiniz. Telefon numarası ve e-posta adres bilgileri de bu kısımda eksiksiz olarak doldurulmalıdır. </a:t>
            </a:r>
          </a:p>
          <a:p>
            <a:pPr algn="just" fontAlgn="base">
              <a:spcBef>
                <a:spcPts val="400"/>
              </a:spcBef>
              <a:spcAft>
                <a:spcPct val="0"/>
              </a:spcAft>
            </a:pPr>
            <a:r>
              <a:rPr lang="tr-TR" sz="1400" b="1" dirty="0"/>
              <a:t>2.5- Pafta ve Parsel No: </a:t>
            </a:r>
          </a:p>
          <a:p>
            <a:pPr algn="just" fontAlgn="base">
              <a:spcBef>
                <a:spcPts val="400"/>
              </a:spcBef>
              <a:spcAft>
                <a:spcPct val="0"/>
              </a:spcAft>
            </a:pPr>
            <a:r>
              <a:rPr lang="tr-TR" sz="1400" dirty="0"/>
              <a:t>	* GSM İşyeri Açma ve Çalışma Ruhsatı alınacak tesisin Bölgemiz kayıtlarındaki pafta ve parsel numarası eksiksiz, Bölgemiz kayıtlarında geçtiği şekilde yazılacaktır. Bölgemiz İmar Müdürlüğüne başvuruda bulunarak güncel pafta ve parsel numarası bilgisini alabilirsiniz. </a:t>
            </a:r>
          </a:p>
          <a:p>
            <a:pPr algn="just" fontAlgn="base">
              <a:spcBef>
                <a:spcPts val="400"/>
              </a:spcBef>
              <a:spcAft>
                <a:spcPct val="0"/>
              </a:spcAft>
            </a:pPr>
            <a:r>
              <a:rPr lang="tr-TR" sz="1400" b="1" dirty="0"/>
              <a:t>2.6- Mülkiyet Durumu: </a:t>
            </a:r>
          </a:p>
          <a:p>
            <a:pPr algn="just" fontAlgn="base">
              <a:spcBef>
                <a:spcPts val="400"/>
              </a:spcBef>
              <a:spcAft>
                <a:spcPct val="0"/>
              </a:spcAft>
            </a:pPr>
            <a:r>
              <a:rPr lang="tr-TR" sz="1400" b="1" dirty="0"/>
              <a:t>	* </a:t>
            </a:r>
            <a:r>
              <a:rPr lang="tr-TR" sz="1400" dirty="0"/>
              <a:t>GSM İşyeri Açma ve Çalışma Ruhsatı alacak firmanın Kiracı olması durumunda Kira (Kira Sözleşmesi), Malik olması durumunda Malik (Tapu Sureti) kısmını işaretlemesi gerekmektedir. </a:t>
            </a:r>
          </a:p>
          <a:p>
            <a:pPr algn="just" fontAlgn="base">
              <a:spcBef>
                <a:spcPts val="400"/>
              </a:spcBef>
              <a:spcAft>
                <a:spcPct val="0"/>
              </a:spcAft>
            </a:pPr>
            <a:r>
              <a:rPr lang="tr-TR" sz="1400" b="1" dirty="0"/>
              <a:t>2.7- İşyerinin Kullanım Alanı: </a:t>
            </a:r>
          </a:p>
          <a:p>
            <a:pPr algn="just" fontAlgn="base">
              <a:spcBef>
                <a:spcPts val="400"/>
              </a:spcBef>
              <a:spcAft>
                <a:spcPct val="0"/>
              </a:spcAft>
            </a:pPr>
            <a:r>
              <a:rPr lang="tr-TR" sz="1400" b="1" dirty="0"/>
              <a:t>	* Açık Alan: …. m² </a:t>
            </a:r>
            <a:r>
              <a:rPr lang="tr-TR" sz="1400" dirty="0"/>
              <a:t>( Boş bırakılabilir)</a:t>
            </a:r>
          </a:p>
          <a:p>
            <a:pPr algn="just" fontAlgn="base">
              <a:spcBef>
                <a:spcPts val="400"/>
              </a:spcBef>
              <a:spcAft>
                <a:spcPct val="0"/>
              </a:spcAft>
            </a:pPr>
            <a:r>
              <a:rPr lang="tr-TR" sz="1400" b="1" dirty="0"/>
              <a:t>	* Kapaklı Alan : …. m² </a:t>
            </a:r>
            <a:r>
              <a:rPr lang="tr-TR" sz="1400" dirty="0"/>
              <a:t>( Başvuru yapılan tesisin iskanlı yapılarının toplam metrekaresi yazılacaktır. Bu metrekare itfaiye raporu, kapasite raporu </a:t>
            </a:r>
            <a:r>
              <a:rPr lang="tr-TR" sz="1400" dirty="0" err="1"/>
              <a:t>v.b</a:t>
            </a:r>
            <a:r>
              <a:rPr lang="tr-TR" sz="1400" dirty="0"/>
              <a:t>. Metrekare geçen belgelerin tümünde aynı olmalıdır.)</a:t>
            </a:r>
          </a:p>
          <a:p>
            <a:pPr algn="just" fontAlgn="base">
              <a:spcBef>
                <a:spcPts val="400"/>
              </a:spcBef>
              <a:spcAft>
                <a:spcPct val="0"/>
              </a:spcAft>
            </a:pPr>
            <a:r>
              <a:rPr lang="tr-TR" sz="1400" b="1" dirty="0"/>
              <a:t>2.8- İşyerinde yanıcı ve parlatıcı madde kategorisindeki sıvıların depolanması amacıyla bulunacak depoların hacmi:</a:t>
            </a:r>
          </a:p>
          <a:p>
            <a:pPr algn="just" fontAlgn="base">
              <a:spcBef>
                <a:spcPts val="400"/>
              </a:spcBef>
              <a:spcAft>
                <a:spcPct val="0"/>
              </a:spcAft>
            </a:pPr>
            <a:r>
              <a:rPr lang="tr-TR" sz="1400" dirty="0"/>
              <a:t>	* Akaryakıt, sıvılaştırılmış petrol gazı, sıvılaştırılmış doğalgaz ve sıkıştırılmış doğalgaz istasyonu niteliğindeki işyerleri için doldurulacaktır.</a:t>
            </a:r>
          </a:p>
          <a:p>
            <a:pPr algn="just" fontAlgn="base">
              <a:spcBef>
                <a:spcPts val="400"/>
              </a:spcBef>
              <a:spcAft>
                <a:spcPct val="0"/>
              </a:spcAft>
            </a:pPr>
            <a:r>
              <a:rPr lang="tr-TR" sz="1400" dirty="0"/>
              <a:t>	* Yanıcı ve parlatıcı madde içeren depo sayısı işaretlenecektir. </a:t>
            </a:r>
          </a:p>
          <a:p>
            <a:pPr algn="just" fontAlgn="base">
              <a:spcBef>
                <a:spcPts val="400"/>
              </a:spcBef>
              <a:spcAft>
                <a:spcPct val="0"/>
              </a:spcAft>
            </a:pPr>
            <a:endParaRPr lang="tr-TR" sz="1400" dirty="0"/>
          </a:p>
        </p:txBody>
      </p:sp>
      <p:pic>
        <p:nvPicPr>
          <p:cNvPr id="6" name="Resim 5">
            <a:extLst>
              <a:ext uri="{FF2B5EF4-FFF2-40B4-BE49-F238E27FC236}">
                <a16:creationId xmlns:a16="http://schemas.microsoft.com/office/drawing/2014/main" id="{0BFDC3E2-6F31-40AC-8181-10AD8F6F841B}"/>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Tree>
    <p:extLst>
      <p:ext uri="{BB962C8B-B14F-4D97-AF65-F5344CB8AC3E}">
        <p14:creationId xmlns:p14="http://schemas.microsoft.com/office/powerpoint/2010/main" val="3872122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0D5DB893-22E3-4D63-B32E-8730CD97C955}"/>
              </a:ext>
            </a:extLst>
          </p:cNvPr>
          <p:cNvSpPr txBox="1"/>
          <p:nvPr/>
        </p:nvSpPr>
        <p:spPr>
          <a:xfrm>
            <a:off x="100511" y="441896"/>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2. BAŞVURU FORMUNUN DOLDURULMASI</a:t>
            </a:r>
          </a:p>
        </p:txBody>
      </p:sp>
      <p:sp>
        <p:nvSpPr>
          <p:cNvPr id="3" name="Metin kutusu 2">
            <a:extLst>
              <a:ext uri="{FF2B5EF4-FFF2-40B4-BE49-F238E27FC236}">
                <a16:creationId xmlns:a16="http://schemas.microsoft.com/office/drawing/2014/main" id="{96F51546-4E03-4150-AEAA-AADBB114EE9A}"/>
              </a:ext>
            </a:extLst>
          </p:cNvPr>
          <p:cNvSpPr txBox="1"/>
          <p:nvPr/>
        </p:nvSpPr>
        <p:spPr>
          <a:xfrm>
            <a:off x="100511" y="641951"/>
            <a:ext cx="12023600" cy="7212231"/>
          </a:xfrm>
          <a:prstGeom prst="rect">
            <a:avLst/>
          </a:prstGeom>
          <a:noFill/>
        </p:spPr>
        <p:txBody>
          <a:bodyPr wrap="square" rtlCol="0" anchor="ctr">
            <a:spAutoFit/>
          </a:bodyPr>
          <a:lstStyle/>
          <a:p>
            <a:pPr algn="just" fontAlgn="base">
              <a:spcBef>
                <a:spcPts val="400"/>
              </a:spcBef>
              <a:spcAft>
                <a:spcPct val="0"/>
              </a:spcAft>
            </a:pPr>
            <a:r>
              <a:rPr lang="tr-TR" sz="1400" b="1" dirty="0"/>
              <a:t>2.9- İşyerinde yanıcı ve parlatıcı madde kategorisindeki sıvılardan depolanmasına izin verilenlerin sınıf/sınıfları:</a:t>
            </a:r>
          </a:p>
          <a:p>
            <a:pPr algn="just" fontAlgn="base">
              <a:spcBef>
                <a:spcPts val="400"/>
              </a:spcBef>
              <a:spcAft>
                <a:spcPct val="0"/>
              </a:spcAft>
            </a:pPr>
            <a:r>
              <a:rPr lang="tr-TR" sz="1400" dirty="0"/>
              <a:t>	* Akaryakıt, sıvılaştırılmış petrol gazı, sıvılaştırılmış doğalgaz ve sıkıştırılmış doğalgaz istasyonu niteliğindeki işyerleri için doldurulacaktır.</a:t>
            </a:r>
          </a:p>
          <a:p>
            <a:pPr algn="just" fontAlgn="base">
              <a:spcBef>
                <a:spcPts val="400"/>
              </a:spcBef>
              <a:spcAft>
                <a:spcPct val="0"/>
              </a:spcAft>
            </a:pPr>
            <a:r>
              <a:rPr lang="tr-TR" sz="1400" dirty="0"/>
              <a:t>	* Bu alan doldurulurken Binaların Yangından Korunması Hakkında Yönetmelik ve TSE (TS 12820 / TS 11939) standartlarındaki "Sıvıların Parlama Noktası Sınıflandırması" baz alınır.</a:t>
            </a:r>
          </a:p>
          <a:p>
            <a:pPr algn="just" fontAlgn="base">
              <a:spcBef>
                <a:spcPts val="400"/>
              </a:spcBef>
              <a:spcAft>
                <a:spcPct val="0"/>
              </a:spcAft>
            </a:pPr>
            <a:r>
              <a:rPr lang="tr-TR" sz="1400" dirty="0"/>
              <a:t>	Örnek; Sınıf I-B (Sıvılaştırılmış/Parlayıcı Sıvılar - </a:t>
            </a:r>
            <a:r>
              <a:rPr lang="tr-TR" sz="1400" dirty="0" err="1"/>
              <a:t>Örn</a:t>
            </a:r>
            <a:r>
              <a:rPr lang="tr-TR" sz="1400" dirty="0"/>
              <a:t>: Benzin), Sınıf II (Yanıcı Sıvılar - </a:t>
            </a:r>
            <a:r>
              <a:rPr lang="tr-TR" sz="1400" dirty="0" err="1"/>
              <a:t>Örn</a:t>
            </a:r>
            <a:r>
              <a:rPr lang="tr-TR" sz="1400" dirty="0"/>
              <a:t>: Motorin / Dizel), </a:t>
            </a:r>
            <a:r>
              <a:rPr lang="tr-TR" sz="1400" dirty="0" err="1"/>
              <a:t>v.b</a:t>
            </a:r>
            <a:r>
              <a:rPr lang="tr-TR" sz="1400" dirty="0"/>
              <a:t>.</a:t>
            </a:r>
          </a:p>
          <a:p>
            <a:pPr algn="just" fontAlgn="base">
              <a:spcBef>
                <a:spcPts val="400"/>
              </a:spcBef>
              <a:spcAft>
                <a:spcPct val="0"/>
              </a:spcAft>
            </a:pPr>
            <a:r>
              <a:rPr lang="tr-TR" sz="1400" b="1" dirty="0"/>
              <a:t>2.10- Kayıtlı Olduğu Vergi Dairesi Adı: …………………………. Vergi No:…………………………………</a:t>
            </a:r>
          </a:p>
          <a:p>
            <a:pPr algn="just" fontAlgn="base">
              <a:spcBef>
                <a:spcPts val="400"/>
              </a:spcBef>
              <a:spcAft>
                <a:spcPct val="0"/>
              </a:spcAft>
            </a:pPr>
            <a:r>
              <a:rPr lang="tr-TR" sz="1400" b="1" dirty="0"/>
              <a:t>	</a:t>
            </a:r>
            <a:r>
              <a:rPr lang="tr-TR" sz="1400" dirty="0"/>
              <a:t>* Başvuru yapan katılımcının kayıtlı olduğu vergi dairesi adı ve vergi numarası bu kısımlara yazılacaktır.</a:t>
            </a:r>
          </a:p>
          <a:p>
            <a:r>
              <a:rPr lang="tr-TR" sz="1400" b="1" dirty="0"/>
              <a:t>2.11- T.C. Kimlik Numarası:</a:t>
            </a:r>
          </a:p>
          <a:p>
            <a:pPr algn="just" fontAlgn="base">
              <a:spcBef>
                <a:spcPts val="400"/>
              </a:spcBef>
              <a:spcAft>
                <a:spcPct val="0"/>
              </a:spcAft>
            </a:pPr>
            <a:r>
              <a:rPr lang="tr-TR" sz="1400" b="1" dirty="0"/>
              <a:t>	</a:t>
            </a:r>
            <a:r>
              <a:rPr lang="tr-TR" sz="1400" dirty="0"/>
              <a:t>* Başvuru yapan firma sahibinin T.C kimlik numarası yazılacaktır.</a:t>
            </a:r>
          </a:p>
          <a:p>
            <a:r>
              <a:rPr lang="tr-TR" sz="1400" b="1" dirty="0"/>
              <a:t>2.12- Ustalık Belge No:</a:t>
            </a:r>
          </a:p>
          <a:p>
            <a:pPr algn="just"/>
            <a:r>
              <a:rPr lang="tr-TR" sz="1400" dirty="0"/>
              <a:t>	* İşyerinin faaliyet konusu, Kanun ve ilgili mevzuat kapsamında ustalık belgesi veya eşdeğer mesleki belge alınmasını gerektiriyorsa, işyeri sahibinin veya ilgili meslek dalında işyerinde çalıştırılan en az bir çalışanın sahip olduğu ustalık belgesinin numarası yazılacaktır.</a:t>
            </a:r>
          </a:p>
          <a:p>
            <a:r>
              <a:rPr lang="tr-TR" sz="1400" dirty="0"/>
              <a:t>	* Ticaret Siciline kayıtlı olan firmalardan ustalık belgesi istenmemektedir.</a:t>
            </a:r>
          </a:p>
          <a:p>
            <a:r>
              <a:rPr lang="tr-TR" sz="1400" b="1" dirty="0"/>
              <a:t>2.13- Ticaret Sicil Numarası ve Kayıtlı Olduğu Ticaret Sicil Müdürlüğünün Adı:</a:t>
            </a:r>
          </a:p>
          <a:p>
            <a:pPr algn="just"/>
            <a:r>
              <a:rPr lang="tr-TR" sz="1400" dirty="0"/>
              <a:t>	* Başvuru yapan firmanın Ticaret Sicil Gazetesinde yer alan ticaret sicil numarası ve kayıtlı olduğu Ticaret Sicil Müdürlüğünün adı eksiksiz olarak yazılacaktır.</a:t>
            </a:r>
          </a:p>
          <a:p>
            <a:pPr algn="just"/>
            <a:r>
              <a:rPr lang="tr-TR" sz="1400" dirty="0"/>
              <a:t>	* Ticaret Siciline kayıtlı olmayan gerçek kişiler için bu alan doldurulmayacaktır.</a:t>
            </a:r>
          </a:p>
          <a:p>
            <a:r>
              <a:rPr lang="tr-TR" sz="1400" b="1" dirty="0"/>
              <a:t>2.14- Sınıfı:</a:t>
            </a:r>
          </a:p>
          <a:p>
            <a:pPr algn="just"/>
            <a:r>
              <a:rPr lang="tr-TR" sz="1400" dirty="0"/>
              <a:t>	* Başvuru yapılan işyerinin Gayrisıhhi Müessese (GSM) sınıfı işaretlenecektir.</a:t>
            </a:r>
          </a:p>
          <a:p>
            <a:pPr algn="just"/>
            <a:r>
              <a:rPr lang="tr-TR" sz="1400" dirty="0"/>
              <a:t>	* İşyerinin faaliyet konusu ve ilgili mevzuat kapsamında Birinci Sınıf, İkinci Sınıf veya Üçüncü Sınıf Gayrisıhhi Müessese sınıflarından hangisine tabi olduğu kontrol edilerek ilgili seçenek işaretlenecektir.</a:t>
            </a:r>
          </a:p>
          <a:p>
            <a:pPr algn="just"/>
            <a:r>
              <a:rPr lang="tr-TR" sz="1400" dirty="0"/>
              <a:t>	* İşyerinin hangi sınıfa tabi olduğu konusunda tereddüt bulunması halinde, başvuru öncesinde yetkili kişinin Çerkezköy OSB Müdürlüğümüz ile görüşmesi gerekmektedir.</a:t>
            </a:r>
          </a:p>
          <a:p>
            <a:r>
              <a:rPr lang="tr-TR" sz="1400" b="1" dirty="0"/>
              <a:t>2.15- Tesisin Bulunduğu Yer:</a:t>
            </a:r>
          </a:p>
          <a:p>
            <a:pPr algn="just"/>
            <a:r>
              <a:rPr lang="tr-TR" sz="1400" dirty="0"/>
              <a:t>	* Çerkezköy Organize Sanayi Bölgesi sınırları içerisinde bulunan tesisler için “Organize Sanayi Bölgesi” seçeneği işaretlenecektir.</a:t>
            </a:r>
          </a:p>
          <a:p>
            <a:pPr algn="just"/>
            <a:r>
              <a:rPr lang="tr-TR" sz="1400" dirty="0"/>
              <a:t>	* Formda yer alan diğer seçenekler; tesisin bulunduğu yerin niteliğine göre ilgili mevzuat kapsamında değerlendirilerek işaretlenecektir.</a:t>
            </a:r>
          </a:p>
          <a:p>
            <a:pPr algn="just"/>
            <a:endParaRPr lang="tr-TR" sz="1400" dirty="0"/>
          </a:p>
          <a:p>
            <a:endParaRPr lang="tr-TR" sz="1400" dirty="0"/>
          </a:p>
          <a:p>
            <a:pPr algn="just" fontAlgn="base">
              <a:spcBef>
                <a:spcPts val="400"/>
              </a:spcBef>
              <a:spcAft>
                <a:spcPct val="0"/>
              </a:spcAft>
            </a:pPr>
            <a:endParaRPr lang="tr-TR" sz="1400" b="1" dirty="0"/>
          </a:p>
          <a:p>
            <a:pPr algn="just" fontAlgn="base">
              <a:spcBef>
                <a:spcPts val="400"/>
              </a:spcBef>
              <a:spcAft>
                <a:spcPct val="0"/>
              </a:spcAft>
            </a:pPr>
            <a:endParaRPr lang="tr-TR" sz="1600" b="1" dirty="0"/>
          </a:p>
        </p:txBody>
      </p:sp>
      <p:pic>
        <p:nvPicPr>
          <p:cNvPr id="4" name="Resim 3">
            <a:extLst>
              <a:ext uri="{FF2B5EF4-FFF2-40B4-BE49-F238E27FC236}">
                <a16:creationId xmlns:a16="http://schemas.microsoft.com/office/drawing/2014/main" id="{F0EB45A9-9EA4-4EDD-B7B3-BDE8554E2E09}"/>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Tree>
    <p:extLst>
      <p:ext uri="{BB962C8B-B14F-4D97-AF65-F5344CB8AC3E}">
        <p14:creationId xmlns:p14="http://schemas.microsoft.com/office/powerpoint/2010/main" val="906327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C71861C-B727-4769-BBE6-701BD2478AB9}"/>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
        <p:nvSpPr>
          <p:cNvPr id="4" name="Metin kutusu 3">
            <a:extLst>
              <a:ext uri="{FF2B5EF4-FFF2-40B4-BE49-F238E27FC236}">
                <a16:creationId xmlns:a16="http://schemas.microsoft.com/office/drawing/2014/main" id="{A7977D7F-BF49-4243-AF63-105EE77190DC}"/>
              </a:ext>
            </a:extLst>
          </p:cNvPr>
          <p:cNvSpPr txBox="1"/>
          <p:nvPr/>
        </p:nvSpPr>
        <p:spPr>
          <a:xfrm>
            <a:off x="100511" y="721705"/>
            <a:ext cx="12023600" cy="6422271"/>
          </a:xfrm>
          <a:prstGeom prst="rect">
            <a:avLst/>
          </a:prstGeom>
          <a:noFill/>
        </p:spPr>
        <p:txBody>
          <a:bodyPr wrap="square" rtlCol="0" anchor="ctr">
            <a:spAutoFit/>
          </a:bodyPr>
          <a:lstStyle/>
          <a:p>
            <a:r>
              <a:rPr lang="tr-TR" sz="1400" b="1" dirty="0"/>
              <a:t>2.16- ÇED Yönetmeliği Kapsamındaki Tesisler İçin ÇED Olumlu Belgesi veya ÇED Gerekli Değildir Belgesi Var mı?:</a:t>
            </a:r>
          </a:p>
          <a:p>
            <a:pPr algn="just"/>
            <a:r>
              <a:rPr lang="tr-TR" sz="1400" dirty="0"/>
              <a:t>	* Faaliyetin ÇED Yönetmeliği kapsamında olup olmadığı kontrol edilecektir. Faaliyet ÇED Yönetmeliği kapsamında değilse, bu durum ilgili mevzuata göre değerlendirilerek seçenek işaretlenecektir.</a:t>
            </a:r>
          </a:p>
          <a:p>
            <a:pPr algn="just"/>
            <a:r>
              <a:rPr lang="tr-TR" sz="1400" dirty="0"/>
              <a:t>	* ÇED Yönetmeliği kapsamında bulunan tesislerde, faaliyet için alınmış “ÇED Olumlu” veya “ÇED Gerekli Değildir” kararının bulunup bulunmadığı işaretlenecektir.</a:t>
            </a:r>
          </a:p>
          <a:p>
            <a:pPr algn="just"/>
            <a:r>
              <a:rPr lang="tr-TR" sz="1400" dirty="0"/>
              <a:t>	* İlgili belge veya karar başvuru dosyasına eklenecektir.</a:t>
            </a:r>
          </a:p>
          <a:p>
            <a:r>
              <a:rPr lang="tr-TR" sz="1400" b="1" dirty="0"/>
              <a:t>2.17- Karayolu Trafik Güvenliği Gerektiren İşyerleri İçin İzin:</a:t>
            </a:r>
          </a:p>
          <a:p>
            <a:pPr algn="just"/>
            <a:r>
              <a:rPr lang="tr-TR" sz="1400" dirty="0"/>
              <a:t>	* Faaliyeti nedeniyle karayolu trafik güvenliği açısından izin alınması gereken işyerleri tarafından ilgili kurumdan alınan izin belgesinin bulunup bulunmadığı işaretlenecektir.</a:t>
            </a:r>
          </a:p>
          <a:p>
            <a:pPr algn="just"/>
            <a:r>
              <a:rPr lang="tr-TR" sz="1400" dirty="0"/>
              <a:t>	* İzin belgesi alınması gereken faaliyetlerde, ilgili izin belgesi başvuru dosyasında hazır bulundurulacaktır.</a:t>
            </a:r>
          </a:p>
          <a:p>
            <a:pPr algn="just"/>
            <a:r>
              <a:rPr lang="tr-TR" sz="1400" dirty="0"/>
              <a:t>	* Karayolu trafik güvenliği açısından izin gerektirmeyen işyerlerinde ilgili seçenek işaretlenmeyecektir.</a:t>
            </a:r>
          </a:p>
          <a:p>
            <a:r>
              <a:rPr lang="tr-TR" sz="1400" b="1" dirty="0"/>
              <a:t>2.18- İtfaiye Raporu Gerektiren İşyerleri İçin Rapor:</a:t>
            </a:r>
          </a:p>
          <a:p>
            <a:r>
              <a:rPr lang="tr-TR" sz="1400" dirty="0"/>
              <a:t>	* İşyerinin faaliyet konusu ve ilgili mevzuat kapsamında almış olduğu itfaiye raporu olup olmadığı işaretlenecektir. İlgili kurumdan alınmış itfaiye raporu başvuru dosyasına eklenecektir.</a:t>
            </a:r>
          </a:p>
          <a:p>
            <a:r>
              <a:rPr lang="tr-TR" sz="1400" dirty="0"/>
              <a:t>	* İtfaiye raporunda yer alan tesisin unvanı, adresi, kullanım alanı bilgisi ve diğer bilgilerin başvuru formunda beyan edilen bilgilerle uyumlu olması gerekmektedir.</a:t>
            </a:r>
          </a:p>
          <a:p>
            <a:r>
              <a:rPr lang="tr-TR" sz="1400" b="1" dirty="0"/>
              <a:t>2.19- Çevre İzni veya Çevre İzin ve Lisans Belgesi:</a:t>
            </a:r>
          </a:p>
          <a:p>
            <a:pPr algn="just"/>
            <a:r>
              <a:rPr lang="tr-TR" sz="1400" dirty="0"/>
              <a:t>	* Faaliyeti Çevre İzin ve Lisans Yönetmeliği kapsamında bulunan işyerleri için ilgili çevre izin belgesinin bulunup bulunmadığı işaretlenecektir.</a:t>
            </a:r>
          </a:p>
          <a:p>
            <a:pPr algn="just"/>
            <a:r>
              <a:rPr lang="tr-TR" sz="1400" dirty="0"/>
              <a:t>	* Çevre izni veya geçici faaliyet belgesi alınmış ise belge bilgileri forma uygun şekilde belirtilecek ve ilgili belge başvuru dosyasına eklenecektir.</a:t>
            </a:r>
          </a:p>
          <a:p>
            <a:pPr algn="just"/>
            <a:r>
              <a:rPr lang="tr-TR" sz="1400" dirty="0"/>
              <a:t>	* Faaliyet çevre iznine tabi değilse, bu durum ilgili mevzuat kapsamında değerlendirilerek ilgili seçenek işaretlenecektir.</a:t>
            </a:r>
          </a:p>
          <a:p>
            <a:r>
              <a:rPr lang="tr-TR" sz="1400" b="1" dirty="0"/>
              <a:t>2.20- Tehlikeli Atıklarla İlgili Lisansa Tabi İse Belgesi:</a:t>
            </a:r>
          </a:p>
          <a:p>
            <a:pPr algn="just"/>
            <a:r>
              <a:rPr lang="tr-TR" sz="1400" dirty="0"/>
              <a:t>	* Faaliyet sonucunda oluşan atıkların tehlikeli atık kapsamında olması ve ilgili mevzuat uyarınca belge alınmasının gerekli olması halinde, sahip olunan ilgili belge ve bilgileri belirtilecektir. Lisansa tabi faaliyetlerde ilgili belge ve/veya sigorta başvuru dosyasına eklenecektir.</a:t>
            </a:r>
          </a:p>
          <a:p>
            <a:pPr algn="just"/>
            <a:r>
              <a:rPr lang="tr-TR" sz="1400" dirty="0"/>
              <a:t>	* Başvuru sahibi, tesisinde oluşan atıkların niteliği ve faaliyetin tehlikeli atıklarla ilgili herhangi bir lisans veya belgeye tabi olması/olmaması halinde ilgili seçenek işaretlenecektir.</a:t>
            </a:r>
          </a:p>
          <a:p>
            <a:pPr algn="just"/>
            <a:endParaRPr lang="tr-TR" sz="1400" dirty="0"/>
          </a:p>
          <a:p>
            <a:pPr algn="just" fontAlgn="base">
              <a:spcBef>
                <a:spcPts val="400"/>
              </a:spcBef>
              <a:spcAft>
                <a:spcPct val="0"/>
              </a:spcAft>
            </a:pPr>
            <a:endParaRPr lang="tr-TR" sz="1600" b="1" dirty="0"/>
          </a:p>
        </p:txBody>
      </p:sp>
      <p:sp>
        <p:nvSpPr>
          <p:cNvPr id="5" name="Metin kutusu 4">
            <a:extLst>
              <a:ext uri="{FF2B5EF4-FFF2-40B4-BE49-F238E27FC236}">
                <a16:creationId xmlns:a16="http://schemas.microsoft.com/office/drawing/2014/main" id="{83B1C206-9EC5-467E-97F8-D3E635819FC8}"/>
              </a:ext>
            </a:extLst>
          </p:cNvPr>
          <p:cNvSpPr txBox="1"/>
          <p:nvPr/>
        </p:nvSpPr>
        <p:spPr>
          <a:xfrm>
            <a:off x="100511" y="441896"/>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2. BAŞVURU FORMUNUN DOLDURULMASI</a:t>
            </a:r>
          </a:p>
        </p:txBody>
      </p:sp>
    </p:spTree>
    <p:extLst>
      <p:ext uri="{BB962C8B-B14F-4D97-AF65-F5344CB8AC3E}">
        <p14:creationId xmlns:p14="http://schemas.microsoft.com/office/powerpoint/2010/main" val="21812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B9B0BC2E-FA37-4F81-B753-431FC2C3D3AE}"/>
              </a:ext>
            </a:extLst>
          </p:cNvPr>
          <p:cNvSpPr txBox="1"/>
          <p:nvPr/>
        </p:nvSpPr>
        <p:spPr>
          <a:xfrm>
            <a:off x="100511" y="441895"/>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3. ÇED RAPORU</a:t>
            </a:r>
          </a:p>
        </p:txBody>
      </p:sp>
      <p:sp>
        <p:nvSpPr>
          <p:cNvPr id="3" name="Metin kutusu 2">
            <a:extLst>
              <a:ext uri="{FF2B5EF4-FFF2-40B4-BE49-F238E27FC236}">
                <a16:creationId xmlns:a16="http://schemas.microsoft.com/office/drawing/2014/main" id="{16A3E71C-9AC8-4D0A-9814-D53EEA94D5F1}"/>
              </a:ext>
            </a:extLst>
          </p:cNvPr>
          <p:cNvSpPr txBox="1"/>
          <p:nvPr/>
        </p:nvSpPr>
        <p:spPr>
          <a:xfrm>
            <a:off x="100509" y="837298"/>
            <a:ext cx="11990980" cy="820738"/>
          </a:xfrm>
          <a:prstGeom prst="rect">
            <a:avLst/>
          </a:prstGeom>
          <a:noFill/>
        </p:spPr>
        <p:txBody>
          <a:bodyPr wrap="square" rtlCol="0" anchor="ctr">
            <a:spAutoFit/>
          </a:bodyPr>
          <a:lstStyle/>
          <a:p>
            <a:pPr algn="just" fontAlgn="base">
              <a:spcBef>
                <a:spcPts val="400"/>
              </a:spcBef>
              <a:spcAft>
                <a:spcPct val="0"/>
              </a:spcAft>
            </a:pPr>
            <a:r>
              <a:rPr lang="tr-TR" sz="1400" dirty="0"/>
              <a:t>	Başvuru dosyasına eklenecek ÇED Raporunun, Bakanlıkça yetkilendirilmiş çevre danışmanlık firmaları aracılığıyla Çevre, Şehircilik ve İklim Değişikliği Bakanlığı İl Müdürlüğüne başvuru yapılarak alınması gerekmektedir.</a:t>
            </a:r>
          </a:p>
          <a:p>
            <a:pPr algn="just" fontAlgn="base">
              <a:spcBef>
                <a:spcPts val="400"/>
              </a:spcBef>
              <a:spcAft>
                <a:spcPct val="0"/>
              </a:spcAft>
            </a:pPr>
            <a:endParaRPr lang="tr-TR" sz="1600" b="1" dirty="0"/>
          </a:p>
        </p:txBody>
      </p:sp>
      <p:sp>
        <p:nvSpPr>
          <p:cNvPr id="4" name="Metin kutusu 3">
            <a:extLst>
              <a:ext uri="{FF2B5EF4-FFF2-40B4-BE49-F238E27FC236}">
                <a16:creationId xmlns:a16="http://schemas.microsoft.com/office/drawing/2014/main" id="{9A30210F-2374-4FA2-998D-A5075AED1760}"/>
              </a:ext>
            </a:extLst>
          </p:cNvPr>
          <p:cNvSpPr txBox="1"/>
          <p:nvPr/>
        </p:nvSpPr>
        <p:spPr>
          <a:xfrm>
            <a:off x="100511" y="1360531"/>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4. İTFAİYE RAPORU</a:t>
            </a:r>
          </a:p>
        </p:txBody>
      </p:sp>
      <p:sp>
        <p:nvSpPr>
          <p:cNvPr id="5" name="Metin kutusu 4">
            <a:extLst>
              <a:ext uri="{FF2B5EF4-FFF2-40B4-BE49-F238E27FC236}">
                <a16:creationId xmlns:a16="http://schemas.microsoft.com/office/drawing/2014/main" id="{5B03E164-2714-459E-B70A-30DA38CD6124}"/>
              </a:ext>
            </a:extLst>
          </p:cNvPr>
          <p:cNvSpPr txBox="1"/>
          <p:nvPr/>
        </p:nvSpPr>
        <p:spPr>
          <a:xfrm>
            <a:off x="100509" y="1719591"/>
            <a:ext cx="11990980" cy="1467068"/>
          </a:xfrm>
          <a:prstGeom prst="rect">
            <a:avLst/>
          </a:prstGeom>
          <a:noFill/>
        </p:spPr>
        <p:txBody>
          <a:bodyPr wrap="square" rtlCol="0" anchor="ctr">
            <a:spAutoFit/>
          </a:bodyPr>
          <a:lstStyle/>
          <a:p>
            <a:pPr algn="just"/>
            <a:r>
              <a:rPr lang="tr-TR" sz="1400" dirty="0"/>
              <a:t>	İtfaiye raporunun, Bölgemiz İtfaiye ve Güvenlik Müdürlüğüne başvurularak alınması gerekmektedir. İtfaiye Raporunda belirtilen kapalı alan (metrekare) bilgisi ile tesisin toplam iskanlı metrekaresinin ve raporda yer alan unvan ile güncel Ticaret Sicili Gazetesi'nde yer alan resmi unvanın birebir uyumlu olması esastır.</a:t>
            </a:r>
          </a:p>
          <a:p>
            <a:pPr algn="just"/>
            <a:r>
              <a:rPr lang="tr-TR" sz="1400" dirty="0"/>
              <a:t>	Tesiste yapısal değişiklik, faaliyet konusu değişikliği veya makine/cihaz ilavesi yapılması hâlinde mevcut İtfaiye Raporunun yenilenmesi zorunludur.</a:t>
            </a:r>
          </a:p>
          <a:p>
            <a:pPr algn="just" fontAlgn="base">
              <a:spcBef>
                <a:spcPts val="400"/>
              </a:spcBef>
              <a:spcAft>
                <a:spcPct val="0"/>
              </a:spcAft>
            </a:pPr>
            <a:endParaRPr lang="tr-TR" sz="1600" b="1" dirty="0"/>
          </a:p>
        </p:txBody>
      </p:sp>
      <p:sp>
        <p:nvSpPr>
          <p:cNvPr id="6" name="Metin kutusu 5">
            <a:extLst>
              <a:ext uri="{FF2B5EF4-FFF2-40B4-BE49-F238E27FC236}">
                <a16:creationId xmlns:a16="http://schemas.microsoft.com/office/drawing/2014/main" id="{D2A68A0A-26D4-49E0-8D5E-51617712A36F}"/>
              </a:ext>
            </a:extLst>
          </p:cNvPr>
          <p:cNvSpPr txBox="1"/>
          <p:nvPr/>
        </p:nvSpPr>
        <p:spPr>
          <a:xfrm>
            <a:off x="100511" y="2852353"/>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mj-lt"/>
                <a:cs typeface="Arial" pitchFamily="34" charset="0"/>
              </a:rPr>
              <a:t>5. </a:t>
            </a:r>
            <a:r>
              <a:rPr lang="tr-TR" sz="2000" b="1" dirty="0">
                <a:latin typeface="+mj-lt"/>
              </a:rPr>
              <a:t>YAPI KULLANMA İZİN BELGESİ - İSKAN</a:t>
            </a:r>
            <a:endParaRPr lang="tr-TR" sz="2000" b="1" dirty="0">
              <a:latin typeface="+mj-lt"/>
              <a:cs typeface="Arial" pitchFamily="34" charset="0"/>
            </a:endParaRPr>
          </a:p>
        </p:txBody>
      </p:sp>
      <p:sp>
        <p:nvSpPr>
          <p:cNvPr id="7" name="Metin kutusu 6">
            <a:extLst>
              <a:ext uri="{FF2B5EF4-FFF2-40B4-BE49-F238E27FC236}">
                <a16:creationId xmlns:a16="http://schemas.microsoft.com/office/drawing/2014/main" id="{23A04FD4-CFB9-4CD6-92BB-C2C76E92684F}"/>
              </a:ext>
            </a:extLst>
          </p:cNvPr>
          <p:cNvSpPr txBox="1"/>
          <p:nvPr/>
        </p:nvSpPr>
        <p:spPr>
          <a:xfrm>
            <a:off x="100508" y="3137861"/>
            <a:ext cx="11990979" cy="1549142"/>
          </a:xfrm>
          <a:prstGeom prst="rect">
            <a:avLst/>
          </a:prstGeom>
          <a:noFill/>
        </p:spPr>
        <p:txBody>
          <a:bodyPr wrap="square" rtlCol="0" anchor="ctr">
            <a:spAutoFit/>
          </a:bodyPr>
          <a:lstStyle/>
          <a:p>
            <a:pPr algn="just" fontAlgn="base">
              <a:spcBef>
                <a:spcPts val="400"/>
              </a:spcBef>
              <a:spcAft>
                <a:spcPct val="0"/>
              </a:spcAft>
            </a:pPr>
            <a:r>
              <a:rPr lang="tr-TR" sz="1400" dirty="0"/>
              <a:t>	Bölgemiz İmar ve Planlama Müdürlüğüne başvuruda bulunularak alınmaktadır. Başvuru yapılan parsel içerisindeki tüm izinli binaların yapı kullanma izin belgesi başvuru dosyasında bulunmalıdır. Parseldeki tüm binaların yapı kullanma izin belgesi alındıktan sonra GSM İşyeri Açma ve Çalışma Ruhsatı başvurusu yapılabilir.</a:t>
            </a:r>
          </a:p>
          <a:p>
            <a:pPr algn="just" fontAlgn="base">
              <a:spcBef>
                <a:spcPts val="400"/>
              </a:spcBef>
              <a:spcAft>
                <a:spcPct val="0"/>
              </a:spcAft>
            </a:pPr>
            <a:r>
              <a:rPr lang="tr-TR" sz="1400" dirty="0"/>
              <a:t>	Yapı kullanma izin belgelerindeki toplam metrekare ile İtfaiye Raporu ve Kapasite Raporunda belirtilen metrekarelerin aynı olması gerekmektedir. </a:t>
            </a:r>
          </a:p>
          <a:p>
            <a:pPr algn="just" fontAlgn="base">
              <a:spcBef>
                <a:spcPts val="400"/>
              </a:spcBef>
              <a:spcAft>
                <a:spcPct val="0"/>
              </a:spcAft>
            </a:pPr>
            <a:endParaRPr lang="tr-TR" sz="1600" b="1" dirty="0"/>
          </a:p>
        </p:txBody>
      </p:sp>
      <p:pic>
        <p:nvPicPr>
          <p:cNvPr id="8" name="Resim 7">
            <a:extLst>
              <a:ext uri="{FF2B5EF4-FFF2-40B4-BE49-F238E27FC236}">
                <a16:creationId xmlns:a16="http://schemas.microsoft.com/office/drawing/2014/main" id="{C2345881-705E-4C9F-BBD3-B3889A8A9F1E}"/>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
        <p:nvSpPr>
          <p:cNvPr id="9" name="Metin kutusu 8">
            <a:extLst>
              <a:ext uri="{FF2B5EF4-FFF2-40B4-BE49-F238E27FC236}">
                <a16:creationId xmlns:a16="http://schemas.microsoft.com/office/drawing/2014/main" id="{B6BA4419-7EAA-4FA9-9036-2D4FD4E98EB2}"/>
              </a:ext>
            </a:extLst>
          </p:cNvPr>
          <p:cNvSpPr txBox="1"/>
          <p:nvPr/>
        </p:nvSpPr>
        <p:spPr>
          <a:xfrm>
            <a:off x="100511" y="4326167"/>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mj-lt"/>
                <a:cs typeface="Arial" pitchFamily="34" charset="0"/>
              </a:rPr>
              <a:t>6. </a:t>
            </a:r>
            <a:r>
              <a:rPr lang="nn-NO" sz="2000" b="1" dirty="0">
                <a:latin typeface="+mj-lt"/>
              </a:rPr>
              <a:t>ÜRET</a:t>
            </a:r>
            <a:r>
              <a:rPr lang="tr-TR" sz="2000" b="1" dirty="0">
                <a:latin typeface="+mj-lt"/>
              </a:rPr>
              <a:t>İ</a:t>
            </a:r>
            <a:r>
              <a:rPr lang="nn-NO" sz="2000" b="1" dirty="0">
                <a:latin typeface="+mj-lt"/>
              </a:rPr>
              <a:t>M AKIŞ ŞEMASI VE KAPAS</a:t>
            </a:r>
            <a:r>
              <a:rPr lang="tr-TR" sz="2000" b="1" dirty="0">
                <a:latin typeface="+mj-lt"/>
              </a:rPr>
              <a:t>İ</a:t>
            </a:r>
            <a:r>
              <a:rPr lang="nn-NO" sz="2000" b="1" dirty="0">
                <a:latin typeface="+mj-lt"/>
              </a:rPr>
              <a:t>TE RAPORU</a:t>
            </a:r>
            <a:endParaRPr lang="tr-TR" sz="2000" b="1" dirty="0">
              <a:latin typeface="+mj-lt"/>
              <a:cs typeface="Arial" pitchFamily="34" charset="0"/>
            </a:endParaRPr>
          </a:p>
        </p:txBody>
      </p:sp>
      <p:sp>
        <p:nvSpPr>
          <p:cNvPr id="10" name="Metin kutusu 9">
            <a:extLst>
              <a:ext uri="{FF2B5EF4-FFF2-40B4-BE49-F238E27FC236}">
                <a16:creationId xmlns:a16="http://schemas.microsoft.com/office/drawing/2014/main" id="{9E9123C6-408F-4EF9-9658-21549F28EAB7}"/>
              </a:ext>
            </a:extLst>
          </p:cNvPr>
          <p:cNvSpPr txBox="1"/>
          <p:nvPr/>
        </p:nvSpPr>
        <p:spPr>
          <a:xfrm>
            <a:off x="100505" y="4687003"/>
            <a:ext cx="11990979" cy="2667397"/>
          </a:xfrm>
          <a:prstGeom prst="rect">
            <a:avLst/>
          </a:prstGeom>
          <a:noFill/>
        </p:spPr>
        <p:txBody>
          <a:bodyPr wrap="square" rtlCol="0" anchor="ctr">
            <a:spAutoFit/>
          </a:bodyPr>
          <a:lstStyle/>
          <a:p>
            <a:pPr algn="just" fontAlgn="base">
              <a:spcBef>
                <a:spcPts val="400"/>
              </a:spcBef>
              <a:spcAft>
                <a:spcPct val="0"/>
              </a:spcAft>
            </a:pPr>
            <a:r>
              <a:rPr lang="tr-TR" sz="1600" dirty="0"/>
              <a:t>	</a:t>
            </a:r>
            <a:r>
              <a:rPr lang="tr-TR" sz="1400" dirty="0"/>
              <a:t>Üretim akış şeması; başvuru yapanın faaliyetine ilişkin proses özetini gösterir başvuru yapan firma tarafından hazırlanan rapordur. </a:t>
            </a:r>
          </a:p>
          <a:p>
            <a:pPr algn="just" fontAlgn="base">
              <a:spcBef>
                <a:spcPts val="400"/>
              </a:spcBef>
              <a:spcAft>
                <a:spcPct val="0"/>
              </a:spcAft>
            </a:pPr>
            <a:r>
              <a:rPr lang="tr-TR" sz="1400" dirty="0"/>
              <a:t>	Üretim akış şeması firma tarafından Ticaret Sicil Gazetesinde belirtilen unvanı ile kaşelenir. Firmayı temsile yetkili kişi veya kişilerce imzalanır. Islak imzalı belge başvuru dosyasında bulundurulur. </a:t>
            </a:r>
          </a:p>
          <a:p>
            <a:pPr algn="just" fontAlgn="base">
              <a:spcBef>
                <a:spcPts val="400"/>
              </a:spcBef>
              <a:spcAft>
                <a:spcPct val="0"/>
              </a:spcAft>
            </a:pPr>
            <a:r>
              <a:rPr lang="tr-TR" sz="1400" dirty="0"/>
              <a:t>	Kapasite raporu; üretimde kullanılacak olan tüm makinelerin bilgilerinin yer aldığı Ticaret ve Sanayi Odasından alınan rapordur. </a:t>
            </a:r>
          </a:p>
          <a:p>
            <a:pPr algn="just" fontAlgn="base">
              <a:spcBef>
                <a:spcPts val="400"/>
              </a:spcBef>
              <a:spcAft>
                <a:spcPct val="0"/>
              </a:spcAft>
            </a:pPr>
            <a:r>
              <a:rPr lang="tr-TR" sz="1400" dirty="0"/>
              <a:t>	Kapasite raporunda belirtilen metrekare ile toplam yapı kullanma izin belgeli alan metrekaresinin aynı olması gerekmektedir.</a:t>
            </a:r>
          </a:p>
          <a:p>
            <a:pPr algn="just" fontAlgn="base">
              <a:spcBef>
                <a:spcPts val="400"/>
              </a:spcBef>
              <a:spcAft>
                <a:spcPct val="0"/>
              </a:spcAft>
            </a:pPr>
            <a:r>
              <a:rPr lang="tr-TR" sz="1400" dirty="0"/>
              <a:t>	Kapasite raporunda üretimde kullanılacak olan tüm makinelerin bilgilerinin yer alması gerekmektedir. </a:t>
            </a:r>
          </a:p>
          <a:p>
            <a:pPr algn="just" fontAlgn="base">
              <a:spcBef>
                <a:spcPts val="400"/>
              </a:spcBef>
              <a:spcAft>
                <a:spcPct val="0"/>
              </a:spcAft>
            </a:pPr>
            <a:r>
              <a:rPr lang="tr-TR" sz="1400" dirty="0"/>
              <a:t>	Kapasite raporunda belirtilmeyen ve kullanım dışı olan makinelerin elektriksel bağlantısının olmaması, paketli olması ve üzerinde kullanım dışı etiketinin bulunması gerekmektedir. </a:t>
            </a:r>
          </a:p>
          <a:p>
            <a:pPr algn="just" fontAlgn="base">
              <a:spcBef>
                <a:spcPts val="400"/>
              </a:spcBef>
              <a:spcAft>
                <a:spcPct val="0"/>
              </a:spcAft>
            </a:pPr>
            <a:r>
              <a:rPr lang="tr-TR" sz="1400" dirty="0"/>
              <a:t>	</a:t>
            </a:r>
          </a:p>
          <a:p>
            <a:pPr algn="just" fontAlgn="base">
              <a:spcBef>
                <a:spcPts val="400"/>
              </a:spcBef>
              <a:spcAft>
                <a:spcPct val="0"/>
              </a:spcAft>
            </a:pPr>
            <a:endParaRPr lang="tr-TR" sz="1600" b="1" dirty="0"/>
          </a:p>
        </p:txBody>
      </p:sp>
    </p:spTree>
    <p:extLst>
      <p:ext uri="{BB962C8B-B14F-4D97-AF65-F5344CB8AC3E}">
        <p14:creationId xmlns:p14="http://schemas.microsoft.com/office/powerpoint/2010/main" val="2273879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4581FA6-5833-4258-94AB-59010D88F82D}"/>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
        <p:nvSpPr>
          <p:cNvPr id="4" name="Metin kutusu 3">
            <a:extLst>
              <a:ext uri="{FF2B5EF4-FFF2-40B4-BE49-F238E27FC236}">
                <a16:creationId xmlns:a16="http://schemas.microsoft.com/office/drawing/2014/main" id="{C7365FD9-0388-4072-A1BB-5FFDEEAC7EB8}"/>
              </a:ext>
            </a:extLst>
          </p:cNvPr>
          <p:cNvSpPr txBox="1"/>
          <p:nvPr/>
        </p:nvSpPr>
        <p:spPr>
          <a:xfrm>
            <a:off x="160351" y="466254"/>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7. SORUMLU MÜDÜR SÖZLEŞMESİ</a:t>
            </a:r>
          </a:p>
        </p:txBody>
      </p:sp>
      <p:sp>
        <p:nvSpPr>
          <p:cNvPr id="5" name="Dikdörtgen 4">
            <a:extLst>
              <a:ext uri="{FF2B5EF4-FFF2-40B4-BE49-F238E27FC236}">
                <a16:creationId xmlns:a16="http://schemas.microsoft.com/office/drawing/2014/main" id="{688AB784-73D9-4F2F-A5B2-C3FD7E4E0693}"/>
              </a:ext>
            </a:extLst>
          </p:cNvPr>
          <p:cNvSpPr/>
          <p:nvPr/>
        </p:nvSpPr>
        <p:spPr>
          <a:xfrm>
            <a:off x="93785" y="1021764"/>
            <a:ext cx="11937864" cy="1877437"/>
          </a:xfrm>
          <a:prstGeom prst="rect">
            <a:avLst/>
          </a:prstGeom>
        </p:spPr>
        <p:txBody>
          <a:bodyPr wrap="square">
            <a:spAutoFit/>
          </a:bodyPr>
          <a:lstStyle/>
          <a:p>
            <a:r>
              <a:rPr lang="tr-TR" dirty="0"/>
              <a:t>	</a:t>
            </a:r>
            <a:r>
              <a:rPr lang="tr-TR" sz="1400" dirty="0"/>
              <a:t>Sorumlu Müdür Sözleşmesine;  </a:t>
            </a:r>
            <a:r>
              <a:rPr lang="tr-TR" sz="1400" dirty="0">
                <a:hlinkClick r:id="rId4"/>
              </a:rPr>
              <a:t>https://cosb.org.tr/wpcontent/uploads/2020/09/sorumlu_mudur_sozlesmesi.pdf</a:t>
            </a:r>
            <a:r>
              <a:rPr lang="tr-TR" sz="1400" dirty="0"/>
              <a:t>  adresinden ulaşabilirsiniz.</a:t>
            </a:r>
          </a:p>
          <a:p>
            <a:pPr algn="just"/>
            <a:endParaRPr lang="tr-TR" sz="1400" dirty="0"/>
          </a:p>
          <a:p>
            <a:pPr algn="just"/>
            <a:r>
              <a:rPr lang="tr-TR" sz="1400" dirty="0"/>
              <a:t>	Sözleşme eksiksiz olarak firmanın Ticaret Sicil Gazetesinde belirtilen unvanını ve Sorumlu Müdür görevini üstlenecek kişi bilgilerini içerir şekilde doldurulur.</a:t>
            </a:r>
          </a:p>
          <a:p>
            <a:pPr algn="just"/>
            <a:r>
              <a:rPr lang="tr-TR" sz="1400" dirty="0"/>
              <a:t>	Sözleşmenin ‘İşveren’ tarafı firma tarafından Ticaret Sicil Gazetesinde belirtilen unvanı ile kaşelenir. Firmayı temsile yetkili kişi veya kişilerce imzalanır. </a:t>
            </a:r>
          </a:p>
          <a:p>
            <a:pPr algn="just"/>
            <a:r>
              <a:rPr lang="tr-TR" sz="1400" dirty="0"/>
              <a:t>	Sözleşmenin ‘Sorumlu Müdür’ tarafı Sorumlu Müdür görevini üstlenecek kişi tarafından imzalanır. </a:t>
            </a:r>
          </a:p>
          <a:p>
            <a:pPr algn="just"/>
            <a:r>
              <a:rPr lang="tr-TR" sz="1400" dirty="0"/>
              <a:t>	Islak imzalı belge başvuru dosyasında bulundurulur. </a:t>
            </a:r>
          </a:p>
        </p:txBody>
      </p:sp>
      <p:sp>
        <p:nvSpPr>
          <p:cNvPr id="6" name="Metin kutusu 5">
            <a:extLst>
              <a:ext uri="{FF2B5EF4-FFF2-40B4-BE49-F238E27FC236}">
                <a16:creationId xmlns:a16="http://schemas.microsoft.com/office/drawing/2014/main" id="{DA984566-364B-44A7-848E-423B3B21D290}"/>
              </a:ext>
            </a:extLst>
          </p:cNvPr>
          <p:cNvSpPr txBox="1"/>
          <p:nvPr/>
        </p:nvSpPr>
        <p:spPr>
          <a:xfrm>
            <a:off x="160351" y="3162323"/>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8. SU ANALİZ RAPORU</a:t>
            </a:r>
          </a:p>
        </p:txBody>
      </p:sp>
      <p:sp>
        <p:nvSpPr>
          <p:cNvPr id="7" name="Dikdörtgen 6">
            <a:extLst>
              <a:ext uri="{FF2B5EF4-FFF2-40B4-BE49-F238E27FC236}">
                <a16:creationId xmlns:a16="http://schemas.microsoft.com/office/drawing/2014/main" id="{B1867664-F78B-4FCE-91CF-B18CCBC3118A}"/>
              </a:ext>
            </a:extLst>
          </p:cNvPr>
          <p:cNvSpPr/>
          <p:nvPr/>
        </p:nvSpPr>
        <p:spPr>
          <a:xfrm>
            <a:off x="93785" y="3825556"/>
            <a:ext cx="11937864" cy="1938992"/>
          </a:xfrm>
          <a:prstGeom prst="rect">
            <a:avLst/>
          </a:prstGeom>
        </p:spPr>
        <p:txBody>
          <a:bodyPr wrap="square">
            <a:spAutoFit/>
          </a:bodyPr>
          <a:lstStyle/>
          <a:p>
            <a:pPr algn="just"/>
            <a:r>
              <a:rPr lang="tr-TR" dirty="0"/>
              <a:t>	</a:t>
            </a:r>
            <a:r>
              <a:rPr lang="tr-TR" sz="1400" dirty="0"/>
              <a:t>Kapaklı sınırları içerisinde bulunan katılımcılar Kapaklı İlçe Sağlık Müdürlüğüne, Çerkezköy sınırları içerisinde bulunan katılımcılar ise Çerkezköy İlçe Sağlık Müdürlüğüne başvurarak mühürlü su numunesi alınması gerekmektedir.</a:t>
            </a:r>
          </a:p>
          <a:p>
            <a:pPr algn="just"/>
            <a:r>
              <a:rPr lang="tr-TR" sz="1400" dirty="0"/>
              <a:t>	Raporda, suyun hangi kaynaktan sağlandığı ile bakteriyolojik ve kimyasal analiz sonuçları yer alır.</a:t>
            </a:r>
          </a:p>
          <a:p>
            <a:pPr algn="just"/>
            <a:r>
              <a:rPr lang="tr-TR" sz="1400" dirty="0"/>
              <a:t>	İlçe Sağlık Müdürlükleri tarafından alınan su numunesinin mühürlü olması ve analiz raporunun mühürlü numuneye dayanılarak hazırlanmış olması esastır. Mühürsüz numuneye dayanılarak hazırlanan analiz raporu, GSM İşyeri Açma ve Çalışma Ruhsatı başvurusunda kullanılamaz.</a:t>
            </a:r>
          </a:p>
          <a:p>
            <a:pPr algn="just"/>
            <a:r>
              <a:rPr lang="tr-TR" sz="1400" dirty="0"/>
              <a:t>	GSM İşyeri Açma ve Çalışma Ruhsatı başvurusunda kullanılacak su analiz raporunun son 6 ay içerisinde alınmış olması gerekir.</a:t>
            </a:r>
          </a:p>
          <a:p>
            <a:r>
              <a:rPr lang="tr-TR" dirty="0"/>
              <a:t> </a:t>
            </a:r>
          </a:p>
        </p:txBody>
      </p:sp>
    </p:spTree>
    <p:extLst>
      <p:ext uri="{BB962C8B-B14F-4D97-AF65-F5344CB8AC3E}">
        <p14:creationId xmlns:p14="http://schemas.microsoft.com/office/powerpoint/2010/main" val="360537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1616A395-CE46-4EC5-AFE3-D8BFC9B52ACC}"/>
              </a:ext>
            </a:extLst>
          </p:cNvPr>
          <p:cNvSpPr txBox="1"/>
          <p:nvPr/>
        </p:nvSpPr>
        <p:spPr>
          <a:xfrm>
            <a:off x="160351" y="466254"/>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9. UYUM TAAHHÜTNAMESİ</a:t>
            </a:r>
          </a:p>
        </p:txBody>
      </p:sp>
      <p:sp>
        <p:nvSpPr>
          <p:cNvPr id="3" name="Dikdörtgen 2">
            <a:extLst>
              <a:ext uri="{FF2B5EF4-FFF2-40B4-BE49-F238E27FC236}">
                <a16:creationId xmlns:a16="http://schemas.microsoft.com/office/drawing/2014/main" id="{3E466A99-8BB6-4F01-A88A-8E5DB091BC37}"/>
              </a:ext>
            </a:extLst>
          </p:cNvPr>
          <p:cNvSpPr/>
          <p:nvPr/>
        </p:nvSpPr>
        <p:spPr>
          <a:xfrm>
            <a:off x="160349" y="840443"/>
            <a:ext cx="11871298" cy="1169551"/>
          </a:xfrm>
          <a:prstGeom prst="rect">
            <a:avLst/>
          </a:prstGeom>
        </p:spPr>
        <p:txBody>
          <a:bodyPr wrap="square">
            <a:spAutoFit/>
          </a:bodyPr>
          <a:lstStyle/>
          <a:p>
            <a:r>
              <a:rPr lang="tr-TR" sz="1400" dirty="0"/>
              <a:t>	Uyum Taahhütnamesine;</a:t>
            </a:r>
          </a:p>
          <a:p>
            <a:r>
              <a:rPr lang="tr-TR" sz="1400" dirty="0"/>
              <a:t>	</a:t>
            </a:r>
            <a:r>
              <a:rPr lang="tr-TR" sz="1400" dirty="0">
                <a:hlinkClick r:id="rId2"/>
              </a:rPr>
              <a:t>https://cosb.org.tr/wp-content/uploads/2020/09/F-024.pdf</a:t>
            </a:r>
            <a:r>
              <a:rPr lang="tr-TR" sz="1400" dirty="0"/>
              <a:t> adresinden ulaşabilirsiniz.</a:t>
            </a:r>
          </a:p>
          <a:p>
            <a:pPr algn="just"/>
            <a:endParaRPr lang="tr-TR" sz="1400" dirty="0"/>
          </a:p>
          <a:p>
            <a:pPr algn="just"/>
            <a:r>
              <a:rPr lang="tr-TR" sz="1400" dirty="0"/>
              <a:t>	Taahhütname eksiksiz olarak firmanın Ticaret Sicil Gazetesinde belirtilen unvanını içerir şekilde doldurulur.</a:t>
            </a:r>
          </a:p>
          <a:p>
            <a:pPr algn="just"/>
            <a:r>
              <a:rPr lang="tr-TR" sz="1400" dirty="0"/>
              <a:t>	Noter onaylı olarak firmaya imzaya yetkili kişi veya kişilerce imzalanarak hazırlanır.</a:t>
            </a:r>
          </a:p>
        </p:txBody>
      </p:sp>
      <p:sp>
        <p:nvSpPr>
          <p:cNvPr id="4" name="Metin kutusu 3">
            <a:extLst>
              <a:ext uri="{FF2B5EF4-FFF2-40B4-BE49-F238E27FC236}">
                <a16:creationId xmlns:a16="http://schemas.microsoft.com/office/drawing/2014/main" id="{C33C7B05-215E-4862-9B52-51769B4819D4}"/>
              </a:ext>
            </a:extLst>
          </p:cNvPr>
          <p:cNvSpPr txBox="1"/>
          <p:nvPr/>
        </p:nvSpPr>
        <p:spPr>
          <a:xfrm>
            <a:off x="160349" y="1987715"/>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10. ÇEVRE İZNİ</a:t>
            </a:r>
          </a:p>
        </p:txBody>
      </p:sp>
      <p:sp>
        <p:nvSpPr>
          <p:cNvPr id="5" name="Dikdörtgen 4">
            <a:extLst>
              <a:ext uri="{FF2B5EF4-FFF2-40B4-BE49-F238E27FC236}">
                <a16:creationId xmlns:a16="http://schemas.microsoft.com/office/drawing/2014/main" id="{AC0FFEBF-C62E-4B06-B71C-CE741D9263E9}"/>
              </a:ext>
            </a:extLst>
          </p:cNvPr>
          <p:cNvSpPr/>
          <p:nvPr/>
        </p:nvSpPr>
        <p:spPr>
          <a:xfrm>
            <a:off x="160351" y="2324488"/>
            <a:ext cx="11871296" cy="2308324"/>
          </a:xfrm>
          <a:prstGeom prst="rect">
            <a:avLst/>
          </a:prstGeom>
        </p:spPr>
        <p:txBody>
          <a:bodyPr wrap="square">
            <a:spAutoFit/>
          </a:bodyPr>
          <a:lstStyle/>
          <a:p>
            <a:pPr algn="just"/>
            <a:r>
              <a:rPr lang="tr-TR" dirty="0"/>
              <a:t>	</a:t>
            </a:r>
            <a:r>
              <a:rPr lang="tr-TR" sz="1400" dirty="0"/>
              <a:t>ÇED sürecinin tamamlanmasını müteakip, Çevre, Şehircilik ve İklim Değişikliği Bakanlığının ilgili İl Müdürlüğüne başvurularak Çevre İzni süreci yürütülür. </a:t>
            </a:r>
          </a:p>
          <a:p>
            <a:pPr algn="just"/>
            <a:r>
              <a:rPr lang="tr-TR" sz="1400" dirty="0"/>
              <a:t>	Çevre İzni başvurusunun; tesisin faaliyet göstereceği güncel adrese ve Ticaret Sicili Gazetesi'nde tescil edilmiş resmi unvana göre yapılması zorunludur.</a:t>
            </a:r>
          </a:p>
          <a:p>
            <a:pPr algn="just"/>
            <a:r>
              <a:rPr lang="tr-TR" sz="1400" dirty="0"/>
              <a:t>	Çevre İzni başvurusu sonucunda "Geçici Faaliyet Belgesi" alınması durumunda, başvuru sahibine 1 (bir) yıl süreli Deneme İzni verilir. Bu 1 yıllık süre içerisinde; Geçici Faaliyet Belgesi aşamasındaki yükümlülükler tamamlanarak kalıcı "Çevre İzni" alınmalı ve yeniden GSM İşyeri Açma ve Çalışma Ruhsatı başvurusunda bulunulmalıdır. Aksi takdirde, 1 yıllık süre sonunda Çevre İzni belgesi sunularak ruhsat başvurusunda bulunulmaması halinde verilmiş olan Deneme İzni geçerliliğini yitirecek ve ruhsat süreci sonlandırılacaktır.</a:t>
            </a:r>
          </a:p>
          <a:p>
            <a:pPr algn="just"/>
            <a:r>
              <a:rPr lang="tr-TR" sz="1400" dirty="0"/>
              <a:t>	Çevre İzni başvurusu sonucunda doğrudan kalıcı "Çevre İzni" belgesinin sunulması durumunda ise; başvuru dosyasındaki diğer evrakların da eksiksiz olması şartıyla, başvuru sahibi firma adına GSM İşyeri Açma ve Çalışma Ruhsatı düzenlenir.</a:t>
            </a:r>
          </a:p>
        </p:txBody>
      </p:sp>
      <p:pic>
        <p:nvPicPr>
          <p:cNvPr id="7" name="Resim 6">
            <a:extLst>
              <a:ext uri="{FF2B5EF4-FFF2-40B4-BE49-F238E27FC236}">
                <a16:creationId xmlns:a16="http://schemas.microsoft.com/office/drawing/2014/main" id="{C224815D-E279-475E-A05C-B50E2FACF454}"/>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
        <p:nvSpPr>
          <p:cNvPr id="8" name="Metin kutusu 7">
            <a:extLst>
              <a:ext uri="{FF2B5EF4-FFF2-40B4-BE49-F238E27FC236}">
                <a16:creationId xmlns:a16="http://schemas.microsoft.com/office/drawing/2014/main" id="{F6ACEA21-027F-4FE3-914D-7E7AF762F9AE}"/>
              </a:ext>
            </a:extLst>
          </p:cNvPr>
          <p:cNvSpPr txBox="1"/>
          <p:nvPr/>
        </p:nvSpPr>
        <p:spPr>
          <a:xfrm>
            <a:off x="160349" y="4632812"/>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11. KANAL BAĞLANTI İZNİ</a:t>
            </a:r>
          </a:p>
        </p:txBody>
      </p:sp>
      <p:sp>
        <p:nvSpPr>
          <p:cNvPr id="9" name="Dikdörtgen 8">
            <a:extLst>
              <a:ext uri="{FF2B5EF4-FFF2-40B4-BE49-F238E27FC236}">
                <a16:creationId xmlns:a16="http://schemas.microsoft.com/office/drawing/2014/main" id="{7DBDF8A5-6B81-47C8-ADC6-588848D0A61F}"/>
              </a:ext>
            </a:extLst>
          </p:cNvPr>
          <p:cNvSpPr/>
          <p:nvPr/>
        </p:nvSpPr>
        <p:spPr>
          <a:xfrm>
            <a:off x="160349" y="5001475"/>
            <a:ext cx="11871298" cy="2769989"/>
          </a:xfrm>
          <a:prstGeom prst="rect">
            <a:avLst/>
          </a:prstGeom>
        </p:spPr>
        <p:txBody>
          <a:bodyPr wrap="square">
            <a:spAutoFit/>
          </a:bodyPr>
          <a:lstStyle/>
          <a:p>
            <a:pPr algn="just"/>
            <a:r>
              <a:rPr lang="tr-TR" b="1" dirty="0"/>
              <a:t>	</a:t>
            </a:r>
            <a:r>
              <a:rPr lang="tr-TR" sz="1400" dirty="0"/>
              <a:t>Başvuru yapacak olan firmanın Bölgemiz kayıtlarında unvanının Ticaret Sicil Gazetesinde geçtiği şekilde tanımlanmasına müteakip </a:t>
            </a:r>
            <a:r>
              <a:rPr lang="tr-TR" sz="1400" dirty="0">
                <a:hlinkClick r:id="rId5"/>
              </a:rPr>
              <a:t>https://cosb.smartosb.com</a:t>
            </a:r>
            <a:r>
              <a:rPr lang="tr-TR" sz="1400" dirty="0"/>
              <a:t> adresinden kanal bağlantı izni başvurusunda bulunulması gerekmektedir. </a:t>
            </a:r>
          </a:p>
          <a:p>
            <a:pPr algn="just"/>
            <a:r>
              <a:rPr lang="tr-TR" sz="1400" b="1" dirty="0"/>
              <a:t>	 </a:t>
            </a:r>
            <a:r>
              <a:rPr lang="tr-TR" sz="1400" dirty="0">
                <a:hlinkClick r:id="rId5"/>
              </a:rPr>
              <a:t>https://cosb.smartosb.com/</a:t>
            </a:r>
            <a:r>
              <a:rPr lang="tr-TR" sz="1400" dirty="0"/>
              <a:t> adresinden abonelik başlatılması için Bölgemiz Bilgi Teknolojileri Müdürlüğüne başvurarak kullanıcı adı ve şifre talebinde bulunulacaktır. </a:t>
            </a:r>
          </a:p>
          <a:p>
            <a:pPr algn="just"/>
            <a:r>
              <a:rPr lang="tr-TR" sz="1400" dirty="0"/>
              <a:t>	</a:t>
            </a:r>
            <a:r>
              <a:rPr lang="tr-TR" sz="1400" b="1" dirty="0"/>
              <a:t> </a:t>
            </a:r>
            <a:r>
              <a:rPr lang="tr-TR" sz="1400" dirty="0">
                <a:hlinkClick r:id="rId5"/>
              </a:rPr>
              <a:t>https://cosb.smartosb.com/</a:t>
            </a:r>
            <a:r>
              <a:rPr lang="tr-TR" sz="1400" dirty="0"/>
              <a:t> adresinden yapılacak kanal bağlantı izin belgesi talebine istinaden Bölgemiz Çevre Yönetim Müdürlüğü tarafından gerekli altyapı kontrolleri yapılarak uygun bulunması durumunda 3 yıl geçerlilik süresi bulunan Kanal Bağlantı İzin belgesi düzenlenecektir. </a:t>
            </a:r>
          </a:p>
          <a:p>
            <a:pPr algn="just"/>
            <a:r>
              <a:rPr lang="tr-TR" sz="1400" dirty="0"/>
              <a:t>	Kanal Bağlantı İzin belgesinin Ticaret Sicil Gazetesinde geçen unvanda olması gerekmektedir. </a:t>
            </a:r>
          </a:p>
          <a:p>
            <a:pPr algn="just"/>
            <a:endParaRPr lang="tr-TR" b="1" dirty="0"/>
          </a:p>
          <a:p>
            <a:pPr algn="just"/>
            <a:endParaRPr lang="tr-TR" b="1" dirty="0"/>
          </a:p>
          <a:p>
            <a:pPr algn="just"/>
            <a:endParaRPr lang="tr-TR" b="1" dirty="0"/>
          </a:p>
          <a:p>
            <a:pPr algn="just"/>
            <a:endParaRPr lang="tr-TR" b="1" dirty="0"/>
          </a:p>
        </p:txBody>
      </p:sp>
    </p:spTree>
    <p:extLst>
      <p:ext uri="{BB962C8B-B14F-4D97-AF65-F5344CB8AC3E}">
        <p14:creationId xmlns:p14="http://schemas.microsoft.com/office/powerpoint/2010/main" val="3170968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851F5801-D8A7-4B87-AC32-C7FE833DB0C5}"/>
              </a:ext>
            </a:extLst>
          </p:cNvPr>
          <p:cNvSpPr txBox="1"/>
          <p:nvPr/>
        </p:nvSpPr>
        <p:spPr>
          <a:xfrm>
            <a:off x="160347" y="500701"/>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12. SANAYİ SİCİL BELGESİ</a:t>
            </a:r>
          </a:p>
        </p:txBody>
      </p:sp>
      <p:sp>
        <p:nvSpPr>
          <p:cNvPr id="8" name="Dikdörtgen 7">
            <a:extLst>
              <a:ext uri="{FF2B5EF4-FFF2-40B4-BE49-F238E27FC236}">
                <a16:creationId xmlns:a16="http://schemas.microsoft.com/office/drawing/2014/main" id="{D89C0F87-A80F-4CF9-8008-F6FDF92CEB0F}"/>
              </a:ext>
            </a:extLst>
          </p:cNvPr>
          <p:cNvSpPr/>
          <p:nvPr/>
        </p:nvSpPr>
        <p:spPr>
          <a:xfrm>
            <a:off x="66561" y="769140"/>
            <a:ext cx="11625249" cy="1446550"/>
          </a:xfrm>
          <a:prstGeom prst="rect">
            <a:avLst/>
          </a:prstGeom>
        </p:spPr>
        <p:txBody>
          <a:bodyPr wrap="square">
            <a:spAutoFit/>
          </a:bodyPr>
          <a:lstStyle/>
          <a:p>
            <a:pPr algn="just"/>
            <a:r>
              <a:rPr lang="tr-TR" dirty="0"/>
              <a:t>	</a:t>
            </a:r>
            <a:r>
              <a:rPr lang="tr-TR" sz="1400" dirty="0"/>
              <a:t>Sanayi Sicil Belgesi, e-Devlet kapısı üzerinden veya Sanayi ve Teknoloji Bakanlığının Sanayi Sicil Bilgi Sistemi üzerinden elektronik ortamda ücretsiz olarak temin edilebilmektedir. İlgili mevzuat gereği, üretim faaliyetine başlandıktan sonraki 2 (iki) ay içerisinde bu belgenin alınması için başvuru yapılması zorunludur.</a:t>
            </a:r>
          </a:p>
          <a:p>
            <a:pPr algn="just"/>
            <a:r>
              <a:rPr lang="tr-TR" sz="1400" dirty="0"/>
              <a:t>	Başvuru dosyasına Sanayi Sicil Belgesinin bir suretinin (fotokopisinin) eklenmesi/sunulması yeterlidir.</a:t>
            </a:r>
          </a:p>
          <a:p>
            <a:pPr algn="just"/>
            <a:r>
              <a:rPr lang="tr-TR" sz="1400" dirty="0"/>
              <a:t>	Sanayi Sicil Belgesinde yer alan unvanın güncel Ticaret Sicili Gazetesi'ndeki resmi unvanla; adres bilgisinin ise başvuru konusu tesisin Bölgemiz kayıtlarındaki resmi (</a:t>
            </a:r>
            <a:r>
              <a:rPr lang="tr-TR" sz="1400" dirty="0" err="1"/>
              <a:t>numarataj</a:t>
            </a:r>
            <a:r>
              <a:rPr lang="tr-TR" sz="1400" dirty="0"/>
              <a:t>) adresiyle birebir uyumlu olması zorunludur.</a:t>
            </a:r>
          </a:p>
        </p:txBody>
      </p:sp>
      <p:pic>
        <p:nvPicPr>
          <p:cNvPr id="10" name="Resim 9">
            <a:extLst>
              <a:ext uri="{FF2B5EF4-FFF2-40B4-BE49-F238E27FC236}">
                <a16:creationId xmlns:a16="http://schemas.microsoft.com/office/drawing/2014/main" id="{A2B44BB2-01FF-46B0-8309-54C3AACD458A}"/>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
        <p:nvSpPr>
          <p:cNvPr id="9" name="Metin kutusu 8">
            <a:extLst>
              <a:ext uri="{FF2B5EF4-FFF2-40B4-BE49-F238E27FC236}">
                <a16:creationId xmlns:a16="http://schemas.microsoft.com/office/drawing/2014/main" id="{EB59866F-C335-43C4-9D05-6008DE56E26B}"/>
              </a:ext>
            </a:extLst>
          </p:cNvPr>
          <p:cNvSpPr txBox="1"/>
          <p:nvPr/>
        </p:nvSpPr>
        <p:spPr>
          <a:xfrm>
            <a:off x="122224" y="2217934"/>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13. TEHLİKELİ MADDELER ZORUNLULUK SİGORTASI</a:t>
            </a:r>
          </a:p>
        </p:txBody>
      </p:sp>
      <p:sp>
        <p:nvSpPr>
          <p:cNvPr id="11" name="Dikdörtgen 10">
            <a:extLst>
              <a:ext uri="{FF2B5EF4-FFF2-40B4-BE49-F238E27FC236}">
                <a16:creationId xmlns:a16="http://schemas.microsoft.com/office/drawing/2014/main" id="{F4D58EA1-D2B5-48A1-8607-5462DCF23B60}"/>
              </a:ext>
            </a:extLst>
          </p:cNvPr>
          <p:cNvSpPr/>
          <p:nvPr/>
        </p:nvSpPr>
        <p:spPr>
          <a:xfrm>
            <a:off x="66561" y="2588767"/>
            <a:ext cx="11625249" cy="738664"/>
          </a:xfrm>
          <a:prstGeom prst="rect">
            <a:avLst/>
          </a:prstGeom>
        </p:spPr>
        <p:txBody>
          <a:bodyPr wrap="square">
            <a:spAutoFit/>
          </a:bodyPr>
          <a:lstStyle/>
          <a:p>
            <a:pPr algn="just"/>
            <a:r>
              <a:rPr lang="tr-TR" sz="1400" dirty="0"/>
              <a:t>	GSM İşyeri Açma ve Çalışma Ruhsatı alınacak olan tesisi kapsayan (tesisin adresinin poliçede geçmesi gerekmektedir.) Tehlikeli Maddeler Zorunluluk Sigortası katılımcı tarafından yaptırılacak ve poliçenin bir kopyası başvuru dosyasına koyulacaktır. </a:t>
            </a:r>
          </a:p>
          <a:p>
            <a:pPr algn="just"/>
            <a:r>
              <a:rPr lang="tr-TR" sz="1400" dirty="0"/>
              <a:t>	Sigorta Poliçesi herhangi bir sigorta acentesinden yaptırılabilir. </a:t>
            </a:r>
          </a:p>
        </p:txBody>
      </p:sp>
      <p:sp>
        <p:nvSpPr>
          <p:cNvPr id="12" name="Metin kutusu 11">
            <a:extLst>
              <a:ext uri="{FF2B5EF4-FFF2-40B4-BE49-F238E27FC236}">
                <a16:creationId xmlns:a16="http://schemas.microsoft.com/office/drawing/2014/main" id="{81306DBD-B750-4B16-A089-EB469005F760}"/>
              </a:ext>
            </a:extLst>
          </p:cNvPr>
          <p:cNvSpPr txBox="1"/>
          <p:nvPr/>
        </p:nvSpPr>
        <p:spPr>
          <a:xfrm>
            <a:off x="122224" y="3359048"/>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14. İSG UZMANI ve HEKİM SÖZLEŞMESİ </a:t>
            </a:r>
          </a:p>
        </p:txBody>
      </p:sp>
      <p:sp>
        <p:nvSpPr>
          <p:cNvPr id="13" name="Dikdörtgen 12">
            <a:extLst>
              <a:ext uri="{FF2B5EF4-FFF2-40B4-BE49-F238E27FC236}">
                <a16:creationId xmlns:a16="http://schemas.microsoft.com/office/drawing/2014/main" id="{7516C807-CD8C-4399-80A3-D8053F544B57}"/>
              </a:ext>
            </a:extLst>
          </p:cNvPr>
          <p:cNvSpPr/>
          <p:nvPr/>
        </p:nvSpPr>
        <p:spPr>
          <a:xfrm>
            <a:off x="66561" y="3759158"/>
            <a:ext cx="11625249" cy="3016210"/>
          </a:xfrm>
          <a:prstGeom prst="rect">
            <a:avLst/>
          </a:prstGeom>
        </p:spPr>
        <p:txBody>
          <a:bodyPr wrap="square">
            <a:spAutoFit/>
          </a:bodyPr>
          <a:lstStyle/>
          <a:p>
            <a:pPr algn="just"/>
            <a:r>
              <a:rPr lang="tr-TR" dirty="0"/>
              <a:t>	</a:t>
            </a:r>
            <a:r>
              <a:rPr lang="tr-TR" sz="1400" dirty="0"/>
              <a:t>İş güvenliği uzmanı ve işyeri hekimi sözleşmesi, 6331 sayılı İş Sağlığı ve Güvenliği Kanunu gereği işyerlerinin zorunlu olarak alması gereken hizmetler için düzenlenen resmi bir belgedir. Bu sözleşmeler bireysel olarak uzman/hekim ile yapılabileceği gibi Ortak Sağlık Güvenlik Birimleri (OSGB) aracılığıyla da kurulabilir ve yasal geçerlilik kazanması için </a:t>
            </a:r>
            <a:r>
              <a:rPr lang="tr-TR" sz="1400" dirty="0">
                <a:hlinkClick r:id="rId4">
                  <a:extLst>
                    <a:ext uri="{A12FA001-AC4F-418D-AE19-62706E023703}">
                      <ahyp:hlinkClr xmlns:ahyp="http://schemas.microsoft.com/office/drawing/2018/hyperlinkcolor" val="tx"/>
                    </a:ext>
                  </a:extLst>
                </a:hlinkClick>
              </a:rPr>
              <a:t>İSG-KATİP</a:t>
            </a:r>
            <a:r>
              <a:rPr lang="tr-TR" sz="1400" dirty="0"/>
              <a:t> sistemi üzerinden onaylanması zorunludur.</a:t>
            </a:r>
          </a:p>
          <a:p>
            <a:pPr algn="just"/>
            <a:r>
              <a:rPr lang="tr-TR" sz="1400" dirty="0"/>
              <a:t>	İSG-KATİP sistemi üzerinden onaylanan sözleşmelerin çıktıları alınır. </a:t>
            </a:r>
          </a:p>
          <a:p>
            <a:pPr algn="just"/>
            <a:r>
              <a:rPr lang="tr-TR" sz="1400" dirty="0"/>
              <a:t>	İSG Uzmanı Sözleşmesinin; </a:t>
            </a:r>
          </a:p>
          <a:p>
            <a:pPr algn="just"/>
            <a:r>
              <a:rPr lang="tr-TR" sz="1400" dirty="0"/>
              <a:t>		- İşveren tarafı firma adına yetkili kişi veya kişilerce kaşelenir ve imzalanır.</a:t>
            </a:r>
          </a:p>
          <a:p>
            <a:pPr algn="just"/>
            <a:r>
              <a:rPr lang="tr-TR" sz="1400" dirty="0"/>
              <a:t>		- İSG uzmanı tarafı İSG uzmanı tarafından kaşelenir ve imzalanır. </a:t>
            </a:r>
          </a:p>
          <a:p>
            <a:pPr algn="just"/>
            <a:r>
              <a:rPr lang="tr-TR" sz="1400" dirty="0"/>
              <a:t>	Hekim Sözleşmesinin;</a:t>
            </a:r>
          </a:p>
          <a:p>
            <a:pPr algn="just"/>
            <a:r>
              <a:rPr lang="tr-TR" sz="1400" dirty="0"/>
              <a:t>		- İşveren tarafı firma adına yetkili kişi veya kişilerce kaşelenir ve imzalanır.</a:t>
            </a:r>
          </a:p>
          <a:p>
            <a:pPr algn="just"/>
            <a:r>
              <a:rPr lang="tr-TR" sz="1400" dirty="0"/>
              <a:t>		- Hekim tarafı Hekim tarafından kaşelenir ve imzalanır. </a:t>
            </a:r>
          </a:p>
          <a:p>
            <a:pPr algn="just"/>
            <a:endParaRPr lang="tr-TR" sz="1400" dirty="0"/>
          </a:p>
          <a:p>
            <a:pPr algn="just"/>
            <a:r>
              <a:rPr lang="tr-TR" sz="1400" dirty="0"/>
              <a:t>	Başvuru dosyasında İSG Uzmanı ve Hekim Sözleşmelerinin ıslak imzalı hallerinin bulundurulması gerekmektedir. </a:t>
            </a:r>
          </a:p>
          <a:p>
            <a:pPr algn="just"/>
            <a:endParaRPr lang="tr-TR" dirty="0"/>
          </a:p>
        </p:txBody>
      </p:sp>
    </p:spTree>
    <p:extLst>
      <p:ext uri="{BB962C8B-B14F-4D97-AF65-F5344CB8AC3E}">
        <p14:creationId xmlns:p14="http://schemas.microsoft.com/office/powerpoint/2010/main" val="1766460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1616A395-CE46-4EC5-AFE3-D8BFC9B52ACC}"/>
              </a:ext>
            </a:extLst>
          </p:cNvPr>
          <p:cNvSpPr txBox="1"/>
          <p:nvPr/>
        </p:nvSpPr>
        <p:spPr>
          <a:xfrm>
            <a:off x="88781" y="666964"/>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15. TİCARET SİCİL GAZETESİ </a:t>
            </a:r>
          </a:p>
        </p:txBody>
      </p:sp>
      <p:sp>
        <p:nvSpPr>
          <p:cNvPr id="9" name="Dikdörtgen 8">
            <a:extLst>
              <a:ext uri="{FF2B5EF4-FFF2-40B4-BE49-F238E27FC236}">
                <a16:creationId xmlns:a16="http://schemas.microsoft.com/office/drawing/2014/main" id="{1A7F6FCB-F036-475D-9208-4DB04F85219D}"/>
              </a:ext>
            </a:extLst>
          </p:cNvPr>
          <p:cNvSpPr/>
          <p:nvPr/>
        </p:nvSpPr>
        <p:spPr>
          <a:xfrm>
            <a:off x="88781" y="1034531"/>
            <a:ext cx="11625249" cy="584775"/>
          </a:xfrm>
          <a:prstGeom prst="rect">
            <a:avLst/>
          </a:prstGeom>
        </p:spPr>
        <p:txBody>
          <a:bodyPr wrap="square">
            <a:spAutoFit/>
          </a:bodyPr>
          <a:lstStyle/>
          <a:p>
            <a:pPr algn="just"/>
            <a:r>
              <a:rPr lang="tr-TR" dirty="0"/>
              <a:t>	</a:t>
            </a:r>
            <a:r>
              <a:rPr lang="tr-TR" sz="1400" dirty="0"/>
              <a:t>Başvuru yapılacak olan tesis için çıkartılan Ticaret Sicil Gazetesi fotokopisinin başvuru dosyasına koyulması gerekmektedir. </a:t>
            </a:r>
          </a:p>
          <a:p>
            <a:pPr algn="just"/>
            <a:r>
              <a:rPr lang="tr-TR" sz="1400" dirty="0"/>
              <a:t>	Tüm başvuru evraklarında Ticaret Sicil Gazetesinde geçen unvanın tam ve eksiksiz kullanılması gerekmektedir.  </a:t>
            </a:r>
          </a:p>
        </p:txBody>
      </p:sp>
      <p:sp>
        <p:nvSpPr>
          <p:cNvPr id="10" name="Metin kutusu 9">
            <a:extLst>
              <a:ext uri="{FF2B5EF4-FFF2-40B4-BE49-F238E27FC236}">
                <a16:creationId xmlns:a16="http://schemas.microsoft.com/office/drawing/2014/main" id="{B37ED6F0-7604-4109-A74B-CA242A1CA998}"/>
              </a:ext>
            </a:extLst>
          </p:cNvPr>
          <p:cNvSpPr txBox="1"/>
          <p:nvPr/>
        </p:nvSpPr>
        <p:spPr>
          <a:xfrm>
            <a:off x="88782" y="1640646"/>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16. İMZA SİRKÜLERİ/BEYANI</a:t>
            </a:r>
          </a:p>
        </p:txBody>
      </p:sp>
      <p:sp>
        <p:nvSpPr>
          <p:cNvPr id="11" name="Dikdörtgen 10">
            <a:extLst>
              <a:ext uri="{FF2B5EF4-FFF2-40B4-BE49-F238E27FC236}">
                <a16:creationId xmlns:a16="http://schemas.microsoft.com/office/drawing/2014/main" id="{5DA85091-9CCC-4A55-AC04-F8B5B6B0BFAE}"/>
              </a:ext>
            </a:extLst>
          </p:cNvPr>
          <p:cNvSpPr/>
          <p:nvPr/>
        </p:nvSpPr>
        <p:spPr>
          <a:xfrm>
            <a:off x="104685" y="1999486"/>
            <a:ext cx="11625249" cy="1015663"/>
          </a:xfrm>
          <a:prstGeom prst="rect">
            <a:avLst/>
          </a:prstGeom>
        </p:spPr>
        <p:txBody>
          <a:bodyPr wrap="square">
            <a:spAutoFit/>
          </a:bodyPr>
          <a:lstStyle/>
          <a:p>
            <a:pPr algn="just"/>
            <a:r>
              <a:rPr lang="tr-TR" dirty="0"/>
              <a:t>	</a:t>
            </a:r>
            <a:r>
              <a:rPr lang="tr-TR" sz="1400" dirty="0"/>
              <a:t>İmza </a:t>
            </a:r>
            <a:r>
              <a:rPr lang="tr-TR" sz="1400" dirty="0" err="1"/>
              <a:t>sirküsü</a:t>
            </a:r>
            <a:r>
              <a:rPr lang="tr-TR" sz="1400" dirty="0"/>
              <a:t> (veya imza sirküleri) veya beyanı, şirketlerin ve diğer tüzel kişilerin adına imza atma yetkisi olan kişilerin imza örneklerini, unvanlarını ve yetki kapsamlarını gösteren resmi bir belgedir.</a:t>
            </a:r>
          </a:p>
          <a:p>
            <a:pPr algn="just"/>
            <a:r>
              <a:rPr lang="tr-TR" sz="1400" dirty="0"/>
              <a:t>	Başvuru evraklarını imzalayan kişi veya kişilerin imza sirküleri veya beyanında imzaya yetkili olduklarının gösterilmesi gerekmektedir. </a:t>
            </a:r>
          </a:p>
          <a:p>
            <a:pPr algn="just"/>
            <a:r>
              <a:rPr lang="tr-TR" sz="1400" dirty="0"/>
              <a:t>	Süreli imza sirküleri veya beyanlarının başvuru esnasında geçerli olması gerekmektedir.</a:t>
            </a:r>
          </a:p>
        </p:txBody>
      </p:sp>
      <p:sp>
        <p:nvSpPr>
          <p:cNvPr id="6" name="Metin kutusu 5">
            <a:extLst>
              <a:ext uri="{FF2B5EF4-FFF2-40B4-BE49-F238E27FC236}">
                <a16:creationId xmlns:a16="http://schemas.microsoft.com/office/drawing/2014/main" id="{CAC7360A-9BF3-48BA-A19F-17934A13E8BC}"/>
              </a:ext>
            </a:extLst>
          </p:cNvPr>
          <p:cNvSpPr txBox="1"/>
          <p:nvPr/>
        </p:nvSpPr>
        <p:spPr>
          <a:xfrm>
            <a:off x="104685" y="3005337"/>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17. ÇOSB KVKK KURUMA KİŞİSEL VERİ AKTARIM TAAHHÜTNAMESİ</a:t>
            </a:r>
          </a:p>
        </p:txBody>
      </p:sp>
      <p:sp>
        <p:nvSpPr>
          <p:cNvPr id="7" name="Dikdörtgen 6">
            <a:extLst>
              <a:ext uri="{FF2B5EF4-FFF2-40B4-BE49-F238E27FC236}">
                <a16:creationId xmlns:a16="http://schemas.microsoft.com/office/drawing/2014/main" id="{97B72241-4107-4B04-9342-517424007CC3}"/>
              </a:ext>
            </a:extLst>
          </p:cNvPr>
          <p:cNvSpPr/>
          <p:nvPr/>
        </p:nvSpPr>
        <p:spPr>
          <a:xfrm>
            <a:off x="104685" y="3429000"/>
            <a:ext cx="11625249" cy="1508105"/>
          </a:xfrm>
          <a:prstGeom prst="rect">
            <a:avLst/>
          </a:prstGeom>
        </p:spPr>
        <p:txBody>
          <a:bodyPr wrap="square">
            <a:spAutoFit/>
          </a:bodyPr>
          <a:lstStyle/>
          <a:p>
            <a:pPr algn="just"/>
            <a:r>
              <a:rPr lang="tr-TR" sz="1400" dirty="0"/>
              <a:t>	KVKK Kuruma Kişisel Veri Aktarım Taahhütnamesi Bölgemizden elden teslim alınabilmektedir.</a:t>
            </a:r>
          </a:p>
          <a:p>
            <a:pPr algn="just"/>
            <a:r>
              <a:rPr lang="tr-TR" sz="1400" dirty="0"/>
              <a:t>	Taahhütname eksiksiz olarak firmanın Ticaret Sicil Gazetesinde belirtilen unvanını içerir şekilde doldurulur. Firmayı temsile yetkili kişi veya kişilerce imzalanır. </a:t>
            </a:r>
          </a:p>
          <a:p>
            <a:pPr algn="just"/>
            <a:r>
              <a:rPr lang="tr-TR" sz="1400" dirty="0"/>
              <a:t>	Islak imzalı hali başvuru dosyasına koyulur.</a:t>
            </a:r>
          </a:p>
          <a:p>
            <a:pPr algn="just"/>
            <a:endParaRPr lang="tr-TR" dirty="0"/>
          </a:p>
          <a:p>
            <a:pPr algn="just"/>
            <a:r>
              <a:rPr lang="tr-TR" dirty="0"/>
              <a:t>	</a:t>
            </a:r>
          </a:p>
        </p:txBody>
      </p:sp>
      <p:pic>
        <p:nvPicPr>
          <p:cNvPr id="8" name="Resim 7">
            <a:extLst>
              <a:ext uri="{FF2B5EF4-FFF2-40B4-BE49-F238E27FC236}">
                <a16:creationId xmlns:a16="http://schemas.microsoft.com/office/drawing/2014/main" id="{0E04BE58-6246-4604-A930-0EBC63ED17B7}"/>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0183446" y="17626"/>
            <a:ext cx="1366601" cy="511193"/>
          </a:xfrm>
          <a:prstGeom prst="rect">
            <a:avLst/>
          </a:prstGeom>
        </p:spPr>
      </p:pic>
      <p:sp>
        <p:nvSpPr>
          <p:cNvPr id="12" name="Metin kutusu 11">
            <a:extLst>
              <a:ext uri="{FF2B5EF4-FFF2-40B4-BE49-F238E27FC236}">
                <a16:creationId xmlns:a16="http://schemas.microsoft.com/office/drawing/2014/main" id="{84554C8D-BC3F-45A7-A381-255091AC05A5}"/>
              </a:ext>
            </a:extLst>
          </p:cNvPr>
          <p:cNvSpPr txBox="1"/>
          <p:nvPr/>
        </p:nvSpPr>
        <p:spPr>
          <a:xfrm>
            <a:off x="104685" y="4403337"/>
            <a:ext cx="11871298" cy="400110"/>
          </a:xfrm>
          <a:prstGeom prst="rect">
            <a:avLst/>
          </a:prstGeom>
          <a:noFill/>
        </p:spPr>
        <p:txBody>
          <a:bodyPr wrap="square" rtlCol="0" anchor="ctr">
            <a:spAutoFit/>
          </a:bodyPr>
          <a:lstStyle/>
          <a:p>
            <a:pPr algn="just" fontAlgn="base">
              <a:spcBef>
                <a:spcPts val="400"/>
              </a:spcBef>
              <a:spcAft>
                <a:spcPct val="0"/>
              </a:spcAft>
            </a:pPr>
            <a:r>
              <a:rPr lang="tr-TR" sz="2000" b="1" dirty="0">
                <a:latin typeface="Arial" pitchFamily="34" charset="0"/>
                <a:cs typeface="Arial" pitchFamily="34" charset="0"/>
              </a:rPr>
              <a:t>18. RUHSAT HARCININ YATIRILMASI</a:t>
            </a:r>
          </a:p>
        </p:txBody>
      </p:sp>
      <p:sp>
        <p:nvSpPr>
          <p:cNvPr id="13" name="Dikdörtgen 12">
            <a:extLst>
              <a:ext uri="{FF2B5EF4-FFF2-40B4-BE49-F238E27FC236}">
                <a16:creationId xmlns:a16="http://schemas.microsoft.com/office/drawing/2014/main" id="{06DC9602-3516-4429-B269-47C76488FEBC}"/>
              </a:ext>
            </a:extLst>
          </p:cNvPr>
          <p:cNvSpPr/>
          <p:nvPr/>
        </p:nvSpPr>
        <p:spPr>
          <a:xfrm>
            <a:off x="88782" y="4794295"/>
            <a:ext cx="11625249" cy="1877437"/>
          </a:xfrm>
          <a:prstGeom prst="rect">
            <a:avLst/>
          </a:prstGeom>
        </p:spPr>
        <p:txBody>
          <a:bodyPr wrap="square">
            <a:spAutoFit/>
          </a:bodyPr>
          <a:lstStyle/>
          <a:p>
            <a:pPr algn="just"/>
            <a:r>
              <a:rPr lang="tr-TR" dirty="0"/>
              <a:t>	</a:t>
            </a:r>
            <a:r>
              <a:rPr lang="tr-TR" sz="1400" dirty="0"/>
              <a:t>GSM İşyeri Açma ve Çalışma Ruhsatı başvuru sürecinin ve saha kontrollerinin olumlu sonuçlanmasını müteakip, ruhsat belgesinin düzenlendiğine dair katılımcıya resmi bir yazı ile bilgi verilir.</a:t>
            </a:r>
          </a:p>
          <a:p>
            <a:pPr algn="just"/>
            <a:r>
              <a:rPr lang="tr-TR" sz="1400" dirty="0"/>
              <a:t>	Söz konusu bildirim yazısında;</a:t>
            </a:r>
          </a:p>
          <a:p>
            <a:pPr algn="just"/>
            <a:r>
              <a:rPr lang="tr-TR" sz="1400" dirty="0"/>
              <a:t>	* Ruhsat harcının yatırılacağı Bölge Müdürlüğümüze ait banka hesap bilgileri,</a:t>
            </a:r>
          </a:p>
          <a:p>
            <a:pPr algn="just"/>
            <a:r>
              <a:rPr lang="tr-TR" sz="1400" dirty="0"/>
              <a:t>	* Ödenecek ruhsat harcı bedeli,</a:t>
            </a:r>
          </a:p>
          <a:p>
            <a:pPr algn="just"/>
            <a:r>
              <a:rPr lang="tr-TR" sz="1400" dirty="0"/>
              <a:t>	* Banka dekontunun açıklama kısmına yazılması gereken metin belirtilir</a:t>
            </a:r>
          </a:p>
          <a:p>
            <a:pPr algn="just"/>
            <a:r>
              <a:rPr lang="tr-TR" sz="1400" dirty="0"/>
              <a:t>	Bildirilen ruhsat harcının katılımcı tarafından ilgili hesaba yatırılmasına (ve dekontun ibraz edilmesine) müteakip, düzenlenen ruhsat belgesi katılımcı firma yetkilisine elden teslim edilir.	</a:t>
            </a:r>
          </a:p>
        </p:txBody>
      </p:sp>
    </p:spTree>
    <p:extLst>
      <p:ext uri="{BB962C8B-B14F-4D97-AF65-F5344CB8AC3E}">
        <p14:creationId xmlns:p14="http://schemas.microsoft.com/office/powerpoint/2010/main" val="2757827268"/>
      </p:ext>
    </p:extLst>
  </p:cSld>
  <p:clrMapOvr>
    <a:masterClrMapping/>
  </p:clrMapOvr>
</p:sld>
</file>

<file path=ppt/theme/theme1.xml><?xml version="1.0" encoding="utf-8"?>
<a:theme xmlns:a="http://schemas.openxmlformats.org/drawingml/2006/main" name="Piksel">
  <a:themeElements>
    <a:clrScheme name="Piks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ksel">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ks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ks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ks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ks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ks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ks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ks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ks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ks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ks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ks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ks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1997</TotalTime>
  <Words>3178</Words>
  <Application>Microsoft Office PowerPoint</Application>
  <PresentationFormat>Geniş ekran</PresentationFormat>
  <Paragraphs>236</Paragraphs>
  <Slides>13</Slides>
  <Notes>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13</vt:i4>
      </vt:variant>
    </vt:vector>
  </HeadingPairs>
  <TitlesOfParts>
    <vt:vector size="19" baseType="lpstr">
      <vt:lpstr>Arial</vt:lpstr>
      <vt:lpstr>Arial Black</vt:lpstr>
      <vt:lpstr>Calibri</vt:lpstr>
      <vt:lpstr>Times New Roman</vt:lpstr>
      <vt:lpstr>Wingdings</vt:lpstr>
      <vt:lpstr>Piksel</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Murat DEMIREL</dc:creator>
  <cp:lastModifiedBy>Murat DEMIREL</cp:lastModifiedBy>
  <cp:revision>54</cp:revision>
  <cp:lastPrinted>2025-01-31T08:13:20Z</cp:lastPrinted>
  <dcterms:created xsi:type="dcterms:W3CDTF">2025-01-31T06:50:48Z</dcterms:created>
  <dcterms:modified xsi:type="dcterms:W3CDTF">2026-08-20T11:10:36Z</dcterms:modified>
</cp:coreProperties>
</file>