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8" r:id="rId11"/>
    <p:sldId id="264" r:id="rId12"/>
    <p:sldId id="273" r:id="rId13"/>
    <p:sldId id="265" r:id="rId14"/>
    <p:sldId id="266" r:id="rId15"/>
    <p:sldId id="267" r:id="rId16"/>
    <p:sldId id="269" r:id="rId17"/>
    <p:sldId id="270" r:id="rId18"/>
    <p:sldId id="271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66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3768695" cy="6858000"/>
          </a:xfrm>
          <a:prstGeom prst="rect">
            <a:avLst/>
          </a:prstGeom>
          <a:solidFill>
            <a:srgbClr val="10161F"/>
          </a:solidFill>
          <a:ln/>
        </p:spPr>
      </p:sp>
      <p:sp>
        <p:nvSpPr>
          <p:cNvPr id="4" name="Text 2"/>
          <p:cNvSpPr/>
          <p:nvPr/>
        </p:nvSpPr>
        <p:spPr>
          <a:xfrm>
            <a:off x="4480560" y="155448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YÖNETMELİK </a:t>
            </a:r>
            <a:r>
              <a:rPr lang="tr-TR" sz="16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DEĞİŞİKLİĞİ</a:t>
            </a:r>
            <a:r>
              <a:rPr lang="en-US" sz="16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tr-TR" sz="1600" b="1" kern="0" spc="200" dirty="0">
              <a:solidFill>
                <a:srgbClr val="E85D0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tr-TR" sz="1600" b="1" kern="0" spc="200" dirty="0">
                <a:solidFill>
                  <a:srgbClr val="E85D04"/>
                </a:solidFill>
                <a:latin typeface="Calibri" pitchFamily="34" charset="0"/>
                <a:cs typeface="Calibri" pitchFamily="34" charset="-120"/>
              </a:rPr>
              <a:t>7 Kasım 2025 tarihli ve 33070 sayılı Resmî Gazete</a:t>
            </a:r>
            <a:endParaRPr lang="en-US" sz="1600" b="1" kern="0" spc="200" dirty="0">
              <a:solidFill>
                <a:srgbClr val="E85D04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480560" y="1965960"/>
            <a:ext cx="72237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Sığınak Yönetmeliğinde</a:t>
            </a:r>
            <a:endParaRPr lang="en-US" sz="48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Son Değişiklikler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4480560" y="3703320"/>
            <a:ext cx="7132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 ve Yaptırım Yükümlülükleri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480560" y="4343400"/>
            <a:ext cx="2011680" cy="0"/>
          </a:xfrm>
          <a:prstGeom prst="line">
            <a:avLst/>
          </a:prstGeom>
          <a:noFill/>
          <a:ln w="31750">
            <a:solidFill>
              <a:srgbClr val="E85D0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80560" y="457200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 err="1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Bilgilendirme</a:t>
            </a:r>
            <a:r>
              <a:rPr lang="en-US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Toplantısı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480560" y="493776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Çerkezköy Organize Sanayi </a:t>
            </a:r>
            <a:r>
              <a:rPr lang="en-US" dirty="0" err="1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Bölgesi</a:t>
            </a:r>
            <a:endParaRPr lang="en-US" dirty="0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8686C75E-50AD-40D9-F9E7-10C75E6BBD4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441" y="2068510"/>
            <a:ext cx="1714252" cy="19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</a:t>
            </a:r>
            <a:r>
              <a:rPr lang="tr-TR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</a:t>
            </a: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MDE KULLANILAN BELGE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50933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Sığınak Kontrol Formu (EK-1)</a:t>
            </a:r>
            <a:endParaRPr lang="en-US" sz="3600" dirty="0"/>
          </a:p>
        </p:txBody>
      </p:sp>
      <p:pic>
        <p:nvPicPr>
          <p:cNvPr id="4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96544" y="553212"/>
            <a:ext cx="3814952" cy="584758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200900" y="553212"/>
            <a:ext cx="3904895" cy="5751576"/>
          </a:xfrm>
          <a:prstGeom prst="rect">
            <a:avLst/>
          </a:prstGeom>
          <a:ln w="12700">
            <a:solidFill>
              <a:srgbClr val="B8BCC4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80322" y="1384534"/>
            <a:ext cx="82296" cy="68580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7" name="Text 4"/>
          <p:cNvSpPr/>
          <p:nvPr/>
        </p:nvSpPr>
        <p:spPr>
          <a:xfrm>
            <a:off x="834581" y="1296708"/>
            <a:ext cx="6126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İşe Yarar?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818793" y="1422402"/>
            <a:ext cx="6126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Denetim ekipleri, sığınakların teknik ve kullanım uygunluğunu bu form üzerinden kayıt altına alır.</a:t>
            </a:r>
            <a:endParaRPr lang="en-US" sz="1600" b="1" dirty="0"/>
          </a:p>
        </p:txBody>
      </p:sp>
      <p:sp>
        <p:nvSpPr>
          <p:cNvPr id="9" name="Shape 6"/>
          <p:cNvSpPr/>
          <p:nvPr/>
        </p:nvSpPr>
        <p:spPr>
          <a:xfrm>
            <a:off x="595093" y="2306066"/>
            <a:ext cx="82296" cy="68580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10" name="Text 7"/>
          <p:cNvSpPr/>
          <p:nvPr/>
        </p:nvSpPr>
        <p:spPr>
          <a:xfrm>
            <a:off x="811530" y="2196800"/>
            <a:ext cx="6126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Hangi</a:t>
            </a:r>
            <a:r>
              <a:rPr lang="en-US" sz="1600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Maddeye Dayanır?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795719" y="2447939"/>
            <a:ext cx="6126480" cy="5439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Yönetmeliği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’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n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geçici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4.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maddesi uyarınca yapılacak kontrollerde EK-1'de yer alan Sığınak Kontrol Formu Örneği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kullanılır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</p:txBody>
      </p:sp>
      <p:sp>
        <p:nvSpPr>
          <p:cNvPr id="12" name="Shape 9"/>
          <p:cNvSpPr/>
          <p:nvPr/>
        </p:nvSpPr>
        <p:spPr>
          <a:xfrm>
            <a:off x="602600" y="3125577"/>
            <a:ext cx="82296" cy="68580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13" name="Text 10"/>
          <p:cNvSpPr/>
          <p:nvPr/>
        </p:nvSpPr>
        <p:spPr>
          <a:xfrm>
            <a:off x="795719" y="3065018"/>
            <a:ext cx="6126480" cy="3101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Neleri</a:t>
            </a:r>
            <a:r>
              <a:rPr lang="en-US" sz="1600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Kapsar?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762070" y="3212936"/>
            <a:ext cx="6126480" cy="10387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Genel bilgiler, teknik şartların uygunluğu (alan, havalandırma, enerji, ıslak hacim) ve kullanım durumu (amaç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dışı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kullanım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var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mı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Yapısal değişiklik var mı?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</a:p>
        </p:txBody>
      </p:sp>
      <p:sp>
        <p:nvSpPr>
          <p:cNvPr id="15" name="Shape 12"/>
          <p:cNvSpPr/>
          <p:nvPr/>
        </p:nvSpPr>
        <p:spPr>
          <a:xfrm>
            <a:off x="595093" y="4292619"/>
            <a:ext cx="82296" cy="68580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16" name="Text 13"/>
          <p:cNvSpPr/>
          <p:nvPr/>
        </p:nvSpPr>
        <p:spPr>
          <a:xfrm>
            <a:off x="762070" y="4201837"/>
            <a:ext cx="6126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cs typeface="Calibri" pitchFamily="34" charset="-120"/>
              </a:rPr>
              <a:t>Sanayiciye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Önerimiz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7" name="Text 14"/>
          <p:cNvSpPr/>
          <p:nvPr/>
        </p:nvSpPr>
        <p:spPr>
          <a:xfrm>
            <a:off x="745245" y="4461553"/>
            <a:ext cx="6495124" cy="20984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1-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Resmî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denetimden önce bu başlıkları kendi iç kontrolünüzde kullanarak olası eksiklikleri önceden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tespit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edin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ve giderin. 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2- Onaylı projelerinizde bulunan Sığınak alanlarında Yapısal Değişiklik olması durumunda; 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600" b="1" u="sng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** Sığınak alanını projesine uygun hale getirin 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tr-TR" sz="1600" b="1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600" b="1" u="sng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** Tadilat Yapı Ruhsatı alınması gerekiyorsa hızlıca hatta hemen bugün işlemlere başlayın.</a:t>
            </a:r>
            <a:endParaRPr lang="en-US" sz="1600" b="1" u="sng" dirty="0">
              <a:highlight>
                <a:srgbClr val="FFFF00"/>
              </a:highlight>
            </a:endParaRPr>
          </a:p>
        </p:txBody>
      </p:sp>
      <p:sp>
        <p:nvSpPr>
          <p:cNvPr id="19" name="Text 16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SIK KARŞILAŞILAN RISK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Sığınağın Depo veya Arşiv Olarak Kullanımı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1064240" cy="960120"/>
          </a:xfrm>
          <a:prstGeom prst="roundRect">
            <a:avLst>
              <a:gd name="adj" fmla="val 5714"/>
            </a:avLst>
          </a:prstGeom>
          <a:solidFill>
            <a:srgbClr val="FDECE3"/>
          </a:solidFill>
          <a:ln/>
        </p:spPr>
      </p:sp>
      <p:sp>
        <p:nvSpPr>
          <p:cNvPr id="5" name="Shape 3"/>
          <p:cNvSpPr/>
          <p:nvPr/>
        </p:nvSpPr>
        <p:spPr>
          <a:xfrm>
            <a:off x="548640" y="1828800"/>
            <a:ext cx="91440" cy="96012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6" name="Text 4"/>
          <p:cNvSpPr/>
          <p:nvPr/>
        </p:nvSpPr>
        <p:spPr>
          <a:xfrm>
            <a:off x="667512" y="1828800"/>
            <a:ext cx="109728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tesislerinde sığınak alanlarının depo, arşiv veya atıl alan olarak kullanılması yaygın bir uygulamadır. Yeni denetim döneminde bu durum doğrudan tespit konusu olacaktır.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548640" y="3063240"/>
            <a:ext cx="3383280" cy="54864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32004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Yönetmelik Ne Diyor (Madde 14/1-2)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3794760"/>
            <a:ext cx="33832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Sığınaklar yalnızca afet, savaş veya acil durumlarda kullanılmak üzere inşa edilir; sığınak yeri ayrılmadan yapı ruhsatı, sığınak tesis edilmeden kullanma izni verilmez.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297680" y="3063240"/>
            <a:ext cx="3383280" cy="54864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11" name="Text 9"/>
          <p:cNvSpPr/>
          <p:nvPr/>
        </p:nvSpPr>
        <p:spPr>
          <a:xfrm>
            <a:off x="4297680" y="3200400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0000"/>
              </a:lnSpc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İstisna Nasıl </a:t>
            </a:r>
            <a:r>
              <a:rPr lang="en-US" sz="1600" b="1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Mümkün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</a:p>
        </p:txBody>
      </p:sp>
      <p:sp>
        <p:nvSpPr>
          <p:cNvPr id="12" name="Text 10"/>
          <p:cNvSpPr/>
          <p:nvPr/>
        </p:nvSpPr>
        <p:spPr>
          <a:xfrm>
            <a:off x="4297680" y="3794760"/>
            <a:ext cx="33832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Barışta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başka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amaçla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kullanım</a:t>
            </a:r>
            <a:r>
              <a:rPr lang="tr-T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;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ilgili idarenin onayı ve Valiliğe (İl AFAD)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bildirimiyle</a:t>
            </a:r>
            <a:r>
              <a:rPr lang="tr-TR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ve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sığınak niteliği kaybedilmeden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mümkündür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</p:txBody>
      </p:sp>
      <p:sp>
        <p:nvSpPr>
          <p:cNvPr id="13" name="Shape 11"/>
          <p:cNvSpPr/>
          <p:nvPr/>
        </p:nvSpPr>
        <p:spPr>
          <a:xfrm>
            <a:off x="8046720" y="3063240"/>
            <a:ext cx="3383280" cy="54864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14" name="Text 12"/>
          <p:cNvSpPr/>
          <p:nvPr/>
        </p:nvSpPr>
        <p:spPr>
          <a:xfrm>
            <a:off x="8046720" y="3200400"/>
            <a:ext cx="35661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İzinsiz Kullanımın Sonucu (Madde 14/3)</a:t>
            </a:r>
          </a:p>
        </p:txBody>
      </p:sp>
      <p:sp>
        <p:nvSpPr>
          <p:cNvPr id="15" name="Text 13"/>
          <p:cNvSpPr/>
          <p:nvPr/>
        </p:nvSpPr>
        <p:spPr>
          <a:xfrm>
            <a:off x="7982712" y="3845052"/>
            <a:ext cx="338328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Bu şartlara uyulmadığı tespit edilirse, ilgili idare 3194 sayılı İmar Kanunu'nun 32. maddesi kapsamında işlem başlatır. Süreç bir sonraki </a:t>
            </a:r>
            <a:r>
              <a:rPr lang="en-US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slaytta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</p:txBody>
      </p:sp>
      <p:sp>
        <p:nvSpPr>
          <p:cNvPr id="16" name="Text 14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E149D2-7AF6-4FBC-F792-A889B51FA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608" y="1276064"/>
            <a:ext cx="10251583" cy="246913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838B85B2-4AB8-0766-DB4F-CEFF76E47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08" y="4691082"/>
            <a:ext cx="10904113" cy="143126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 0">
            <a:extLst>
              <a:ext uri="{FF2B5EF4-FFF2-40B4-BE49-F238E27FC236}">
                <a16:creationId xmlns:a16="http://schemas.microsoft.com/office/drawing/2014/main" id="{CF04B3C3-B20E-A260-8E61-C97AB3C63B81}"/>
              </a:ext>
            </a:extLst>
          </p:cNvPr>
          <p:cNvSpPr/>
          <p:nvPr/>
        </p:nvSpPr>
        <p:spPr>
          <a:xfrm>
            <a:off x="360608" y="457200"/>
            <a:ext cx="75032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2000" b="1" kern="0" spc="200" dirty="0">
                <a:solidFill>
                  <a:srgbClr val="E85D04"/>
                </a:solidFill>
                <a:latin typeface="Calibri" pitchFamily="34" charset="0"/>
                <a:cs typeface="Calibri" pitchFamily="34" charset="-120"/>
              </a:rPr>
              <a:t>YÖNETMELİĞİN DENETİM KONUSUNDAKİ MADDELERİ</a:t>
            </a:r>
            <a:endParaRPr lang="en-US" sz="2000" dirty="0"/>
          </a:p>
        </p:txBody>
      </p:sp>
      <p:sp>
        <p:nvSpPr>
          <p:cNvPr id="13" name="Shape 2">
            <a:extLst>
              <a:ext uri="{FF2B5EF4-FFF2-40B4-BE49-F238E27FC236}">
                <a16:creationId xmlns:a16="http://schemas.microsoft.com/office/drawing/2014/main" id="{9CD33A27-3BD4-CCAA-CE28-C38E3D5C066A}"/>
              </a:ext>
            </a:extLst>
          </p:cNvPr>
          <p:cNvSpPr/>
          <p:nvPr/>
        </p:nvSpPr>
        <p:spPr>
          <a:xfrm>
            <a:off x="480515" y="898465"/>
            <a:ext cx="10664297" cy="320040"/>
          </a:xfrm>
          <a:prstGeom prst="roundRect">
            <a:avLst>
              <a:gd name="adj" fmla="val 5714"/>
            </a:avLst>
          </a:prstGeom>
          <a:solidFill>
            <a:srgbClr val="FDECE3"/>
          </a:solidFill>
          <a:ln/>
        </p:spPr>
        <p:txBody>
          <a:bodyPr/>
          <a:lstStyle/>
          <a:p>
            <a:r>
              <a:rPr lang="tr-TR" sz="16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SIĞINAK YÖNETMELİĞİ 14.MADDE YAPTIRIMLARI</a:t>
            </a:r>
            <a:endParaRPr lang="en-US" sz="1600" dirty="0"/>
          </a:p>
          <a:p>
            <a:endParaRPr lang="tr-TR" sz="1600" dirty="0"/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818C5FCF-4BBD-5DDA-232E-1AA2369910AA}"/>
              </a:ext>
            </a:extLst>
          </p:cNvPr>
          <p:cNvSpPr/>
          <p:nvPr/>
        </p:nvSpPr>
        <p:spPr>
          <a:xfrm>
            <a:off x="457200" y="898465"/>
            <a:ext cx="91440" cy="256374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17" name="Shape 2">
            <a:extLst>
              <a:ext uri="{FF2B5EF4-FFF2-40B4-BE49-F238E27FC236}">
                <a16:creationId xmlns:a16="http://schemas.microsoft.com/office/drawing/2014/main" id="{EA3E97CC-A428-5987-F584-4CDF2E4E20B3}"/>
              </a:ext>
            </a:extLst>
          </p:cNvPr>
          <p:cNvSpPr/>
          <p:nvPr/>
        </p:nvSpPr>
        <p:spPr>
          <a:xfrm>
            <a:off x="480515" y="4089951"/>
            <a:ext cx="10664297" cy="320040"/>
          </a:xfrm>
          <a:prstGeom prst="roundRect">
            <a:avLst>
              <a:gd name="adj" fmla="val 5714"/>
            </a:avLst>
          </a:prstGeom>
          <a:solidFill>
            <a:srgbClr val="FDECE3"/>
          </a:solidFill>
          <a:ln/>
        </p:spPr>
        <p:txBody>
          <a:bodyPr/>
          <a:lstStyle/>
          <a:p>
            <a:r>
              <a:rPr lang="tr-TR" sz="16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SIĞINAK YÖNETMELİĞİ GEÇİCİ MADDE 4’TE BELİRTİLEN SÜRELER</a:t>
            </a:r>
            <a:endParaRPr lang="en-US" sz="1600" dirty="0"/>
          </a:p>
          <a:p>
            <a:endParaRPr lang="tr-TR" sz="1600" dirty="0"/>
          </a:p>
        </p:txBody>
      </p:sp>
      <p:sp>
        <p:nvSpPr>
          <p:cNvPr id="19" name="Shape 3">
            <a:extLst>
              <a:ext uri="{FF2B5EF4-FFF2-40B4-BE49-F238E27FC236}">
                <a16:creationId xmlns:a16="http://schemas.microsoft.com/office/drawing/2014/main" id="{61868261-7C0B-319A-64B9-0401D1A285AC}"/>
              </a:ext>
            </a:extLst>
          </p:cNvPr>
          <p:cNvSpPr/>
          <p:nvPr/>
        </p:nvSpPr>
        <p:spPr>
          <a:xfrm>
            <a:off x="457200" y="4089951"/>
            <a:ext cx="91440" cy="256374"/>
          </a:xfrm>
          <a:prstGeom prst="rect">
            <a:avLst/>
          </a:prstGeom>
          <a:solidFill>
            <a:srgbClr val="E85D04"/>
          </a:solidFill>
          <a:ln/>
        </p:spPr>
      </p:sp>
    </p:spTree>
    <p:extLst>
      <p:ext uri="{BB962C8B-B14F-4D97-AF65-F5344CB8AC3E}">
        <p14:creationId xmlns:p14="http://schemas.microsoft.com/office/powerpoint/2010/main" val="1877176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20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ÖZETLE </a:t>
            </a:r>
            <a:r>
              <a:rPr lang="en-US" sz="20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YÖNETMELIK MADDE 14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Aykırılık Tespit Edilirse Ne Olur?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76072" y="1404169"/>
            <a:ext cx="11064240" cy="972468"/>
          </a:xfrm>
          <a:prstGeom prst="roundRect">
            <a:avLst>
              <a:gd name="adj" fmla="val 4444"/>
            </a:avLst>
          </a:prstGeom>
          <a:solidFill>
            <a:srgbClr val="E0E1DD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679236"/>
            <a:ext cx="960120" cy="502920"/>
          </a:xfrm>
          <a:prstGeom prst="roundRect">
            <a:avLst>
              <a:gd name="adj" fmla="val 10909"/>
            </a:avLst>
          </a:prstGeom>
          <a:solidFill>
            <a:srgbClr val="1B263B"/>
          </a:solidFill>
          <a:ln/>
        </p:spPr>
      </p:sp>
      <p:sp>
        <p:nvSpPr>
          <p:cNvPr id="6" name="Text 4"/>
          <p:cNvSpPr/>
          <p:nvPr/>
        </p:nvSpPr>
        <p:spPr>
          <a:xfrm>
            <a:off x="773881" y="1679236"/>
            <a:ext cx="960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14/1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031274" y="1532517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Ruhsat ve Kullanma İzni Şartı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931810" y="1768928"/>
            <a:ext cx="9418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tr-TR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gerekli olduğu hallerde)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Sığınak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yeri ayrılmadıkça yapı ruhsatı, sığınak tesis edilmedikçe de yapı kullanma izni verilmez. Sığınak, ruhsat sürecinin ayrılmaz bir parçasıdır.</a:t>
            </a:r>
            <a:endParaRPr lang="en-US" sz="1600" b="1" dirty="0"/>
          </a:p>
        </p:txBody>
      </p:sp>
      <p:sp>
        <p:nvSpPr>
          <p:cNvPr id="9" name="Shape 7"/>
          <p:cNvSpPr/>
          <p:nvPr/>
        </p:nvSpPr>
        <p:spPr>
          <a:xfrm>
            <a:off x="576072" y="2483105"/>
            <a:ext cx="11064240" cy="1234440"/>
          </a:xfrm>
          <a:prstGeom prst="roundRect">
            <a:avLst>
              <a:gd name="adj" fmla="val 4444"/>
            </a:avLst>
          </a:prstGeom>
          <a:solidFill>
            <a:srgbClr val="E0E1DD"/>
          </a:solidFill>
          <a:ln/>
        </p:spPr>
      </p:sp>
      <p:sp>
        <p:nvSpPr>
          <p:cNvPr id="10" name="Shape 8"/>
          <p:cNvSpPr/>
          <p:nvPr/>
        </p:nvSpPr>
        <p:spPr>
          <a:xfrm>
            <a:off x="715658" y="2604393"/>
            <a:ext cx="960120" cy="502920"/>
          </a:xfrm>
          <a:prstGeom prst="roundRect">
            <a:avLst>
              <a:gd name="adj" fmla="val 10909"/>
            </a:avLst>
          </a:prstGeom>
          <a:solidFill>
            <a:srgbClr val="1B263B"/>
          </a:solidFill>
          <a:ln/>
        </p:spPr>
      </p:sp>
      <p:sp>
        <p:nvSpPr>
          <p:cNvPr id="11" name="Text 9"/>
          <p:cNvSpPr/>
          <p:nvPr/>
        </p:nvSpPr>
        <p:spPr>
          <a:xfrm>
            <a:off x="715658" y="2608823"/>
            <a:ext cx="960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14/2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931810" y="2560470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İzinli Başka Amaçla Kullanım — </a:t>
            </a:r>
            <a:r>
              <a:rPr lang="en-US" sz="1600" b="1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Şartları</a:t>
            </a:r>
            <a:endParaRPr lang="en-US" sz="1600" b="1" dirty="0">
              <a:solidFill>
                <a:srgbClr val="FF00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931810" y="2913481"/>
            <a:ext cx="9418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tr-TR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Tüm Yönetmelik şartlarına uygun Sığınak yapılması  durumunda) 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Barış zamanında başka amaçla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kullanım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ancak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şart</a:t>
            </a:r>
            <a:r>
              <a:rPr lang="tr-TR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lar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sağlanırsa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mümkündür: 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İ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lgili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idarenin onayı ve Valiliğe (İl AFAD Müdürlüğü)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bildirim</a:t>
            </a:r>
            <a:r>
              <a:rPr lang="tr-TR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gereklidir..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 Sığınağın işlevini kalıcı biçimde engelleyecek imalat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yapılamaz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</p:txBody>
      </p:sp>
      <p:sp>
        <p:nvSpPr>
          <p:cNvPr id="14" name="Shape 12"/>
          <p:cNvSpPr/>
          <p:nvPr/>
        </p:nvSpPr>
        <p:spPr>
          <a:xfrm>
            <a:off x="582603" y="3906572"/>
            <a:ext cx="11064240" cy="2632920"/>
          </a:xfrm>
          <a:prstGeom prst="roundRect">
            <a:avLst>
              <a:gd name="adj" fmla="val 3243"/>
            </a:avLst>
          </a:prstGeom>
          <a:solidFill>
            <a:srgbClr val="1B263B"/>
          </a:solidFill>
          <a:ln/>
        </p:spPr>
        <p:txBody>
          <a:bodyPr/>
          <a:lstStyle/>
          <a:p>
            <a:endParaRPr lang="tr-TR" dirty="0"/>
          </a:p>
        </p:txBody>
      </p:sp>
      <p:sp>
        <p:nvSpPr>
          <p:cNvPr id="15" name="Shape 13"/>
          <p:cNvSpPr/>
          <p:nvPr/>
        </p:nvSpPr>
        <p:spPr>
          <a:xfrm>
            <a:off x="777240" y="4137446"/>
            <a:ext cx="960120" cy="502920"/>
          </a:xfrm>
          <a:prstGeom prst="roundRect">
            <a:avLst>
              <a:gd name="adj" fmla="val 10909"/>
            </a:avLst>
          </a:prstGeom>
          <a:solidFill>
            <a:srgbClr val="E85D04"/>
          </a:solidFill>
          <a:ln/>
        </p:spPr>
      </p:sp>
      <p:sp>
        <p:nvSpPr>
          <p:cNvPr id="16" name="Text 14"/>
          <p:cNvSpPr/>
          <p:nvPr/>
        </p:nvSpPr>
        <p:spPr>
          <a:xfrm>
            <a:off x="807720" y="4173835"/>
            <a:ext cx="960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14/3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931810" y="3933608"/>
            <a:ext cx="9418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Yapısal </a:t>
            </a:r>
            <a:r>
              <a:rPr lang="en-US" sz="1600" b="1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Aykırılığın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Tespiti — </a:t>
            </a:r>
            <a:r>
              <a:rPr lang="en-US" sz="1600" b="1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Yaptırım</a:t>
            </a: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Mekanizması</a:t>
            </a:r>
            <a:endParaRPr lang="en-US" sz="1600" b="1" dirty="0">
              <a:solidFill>
                <a:srgbClr val="FF00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931810" y="4456165"/>
            <a:ext cx="9418320" cy="201778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şartlara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uyulmadığı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tarafından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tespit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edilirse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</a:t>
            </a: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4562  Sayılı OSB Kanunu ve Uygulama Yönetmeliğinin 44/1 maddesi gereğince tutanak tutularak, Sanayiciye 30 gün süre verilir.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bu süre içerisinde uygun hale gelmezse ya da Tadilat Yapı Ruhsatı alınmazsa, aynı yönetmeliğin 44/2 maddesi gereği OSB ilgili belediyesine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yazıyla bildirir.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İLGİLİ BELEDİYE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3194 SAYILI İMAR KANUNU'NUN 32. MADDESİ KAPSAMINDA TEBLİGAT YAPAR. Malik,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müteahhit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veya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yönetici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geç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gün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içinde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aykırılığı gidermek zorundadır; aksi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hâlde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İmar Kanunun 42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</a:t>
            </a:r>
            <a:r>
              <a:rPr lang="tr-TR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</a:t>
            </a:r>
            <a:r>
              <a:rPr lang="en-US" sz="16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işletilir</a:t>
            </a: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tr-TR" sz="1600" b="1" dirty="0">
              <a:solidFill>
                <a:srgbClr val="FFFFF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OSB Sanayici Bilgilendirme Toplantısı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199"/>
            <a:ext cx="7315200" cy="43156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tr-TR" b="1" kern="0" spc="200" dirty="0">
                <a:solidFill>
                  <a:srgbClr val="E85D04"/>
                </a:solidFill>
                <a:latin typeface="Calibri" pitchFamily="34" charset="0"/>
                <a:cs typeface="Calibri" pitchFamily="34" charset="-120"/>
              </a:rPr>
              <a:t>YAPISAL AYKIRILIK DURUMUNDA </a:t>
            </a:r>
            <a:r>
              <a:rPr lang="tr-TR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</a:t>
            </a:r>
            <a:r>
              <a:rPr lang="en-US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 KANUNU MADDE 32</a:t>
            </a:r>
            <a:r>
              <a:rPr lang="tr-TR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tr-TR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İlgili Belediye’nin </a:t>
            </a:r>
            <a:r>
              <a:rPr lang="en-US" sz="30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Yaptırım</a:t>
            </a: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Süreci Adım Adım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11480" y="1531388"/>
            <a:ext cx="2606040" cy="4288116"/>
          </a:xfrm>
          <a:prstGeom prst="roundRect">
            <a:avLst>
              <a:gd name="adj" fmla="val 2807"/>
            </a:avLst>
          </a:prstGeom>
          <a:solidFill>
            <a:srgbClr val="10161F"/>
          </a:solidFill>
          <a:ln w="12700">
            <a:solidFill>
              <a:srgbClr val="2A3A5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77340" y="1679718"/>
            <a:ext cx="548640" cy="548640"/>
          </a:xfrm>
          <a:prstGeom prst="ellipse">
            <a:avLst/>
          </a:prstGeom>
          <a:solidFill>
            <a:srgbClr val="2A3A56"/>
          </a:solidFill>
          <a:ln/>
        </p:spPr>
        <p:txBody>
          <a:bodyPr/>
          <a:lstStyle/>
          <a:p>
            <a:r>
              <a:rPr lang="tr-TR" sz="20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6" name="Text 4"/>
          <p:cNvSpPr/>
          <p:nvPr/>
        </p:nvSpPr>
        <p:spPr>
          <a:xfrm>
            <a:off x="1577340" y="2240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48640" y="2198150"/>
            <a:ext cx="2377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Tespit ve Yapı Tatil Tutanağı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85800" y="3072384"/>
            <a:ext cx="22402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idare (veya fenni mesul) aykırılığı tespit eder. O anki durum tutanakla belgelenir ve yapı mühürlenir.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017520" y="3383280"/>
            <a:ext cx="29260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236603" y="1552194"/>
            <a:ext cx="2606040" cy="4274820"/>
          </a:xfrm>
          <a:prstGeom prst="roundRect">
            <a:avLst>
              <a:gd name="adj" fmla="val 2807"/>
            </a:avLst>
          </a:prstGeom>
          <a:solidFill>
            <a:srgbClr val="10161F"/>
          </a:solidFill>
          <a:ln w="12700">
            <a:solidFill>
              <a:srgbClr val="2A3A5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89120" y="1672512"/>
            <a:ext cx="548640" cy="548640"/>
          </a:xfrm>
          <a:prstGeom prst="ellipse">
            <a:avLst/>
          </a:prstGeom>
          <a:solidFill>
            <a:srgbClr val="2A3A56"/>
          </a:solidFill>
          <a:ln/>
        </p:spPr>
        <p:txBody>
          <a:bodyPr/>
          <a:lstStyle/>
          <a:p>
            <a:r>
              <a:rPr lang="tr-TR" sz="20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Text 10"/>
          <p:cNvSpPr/>
          <p:nvPr/>
        </p:nvSpPr>
        <p:spPr>
          <a:xfrm>
            <a:off x="4320540" y="2240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474720" y="2103120"/>
            <a:ext cx="2240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Tebligat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3493008" y="3072384"/>
            <a:ext cx="2240280" cy="177519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Tutanağın yapı yerine asılmasıyla malike tebliğ edilmiş sayılır; bir nüshası muhtarlığa bırakılır.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842643" y="3383280"/>
            <a:ext cx="21068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6033921" y="1565910"/>
            <a:ext cx="2606040" cy="4274820"/>
          </a:xfrm>
          <a:prstGeom prst="roundRect">
            <a:avLst>
              <a:gd name="adj" fmla="val 2807"/>
            </a:avLst>
          </a:prstGeom>
          <a:solidFill>
            <a:srgbClr val="10161F"/>
          </a:solidFill>
          <a:ln w="12700">
            <a:solidFill>
              <a:srgbClr val="2A3A5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063740" y="1652778"/>
            <a:ext cx="548640" cy="548640"/>
          </a:xfrm>
          <a:prstGeom prst="ellipse">
            <a:avLst/>
          </a:prstGeom>
          <a:solidFill>
            <a:srgbClr val="2A3A56"/>
          </a:solidFill>
          <a:ln/>
        </p:spPr>
        <p:txBody>
          <a:bodyPr/>
          <a:lstStyle/>
          <a:p>
            <a:r>
              <a:rPr lang="tr-TR" sz="20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" name="Text 16"/>
          <p:cNvSpPr/>
          <p:nvPr/>
        </p:nvSpPr>
        <p:spPr>
          <a:xfrm>
            <a:off x="7063740" y="2240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213161" y="2114550"/>
            <a:ext cx="2240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Aylık Düzeltme Süresi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89369" y="3152394"/>
            <a:ext cx="2240280" cy="1783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Malik, müteahhit veya yönetici en geç bir ay içinde aykırılığı gidermek ya da ruhsata uygun hale getirmek zorundadır.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8641080" y="3383280"/>
            <a:ext cx="155448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8910642" y="1611630"/>
            <a:ext cx="2606040" cy="4155948"/>
          </a:xfrm>
          <a:prstGeom prst="roundRect">
            <a:avLst>
              <a:gd name="adj" fmla="val 2807"/>
            </a:avLst>
          </a:prstGeom>
          <a:solidFill>
            <a:srgbClr val="3A1E10"/>
          </a:solidFill>
          <a:ln w="12700">
            <a:solidFill>
              <a:srgbClr val="E85D0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872255" y="1627539"/>
            <a:ext cx="548640" cy="548640"/>
          </a:xfrm>
          <a:prstGeom prst="ellipse">
            <a:avLst/>
          </a:prstGeom>
          <a:solidFill>
            <a:srgbClr val="E85D04"/>
          </a:solidFill>
          <a:ln/>
        </p:spPr>
        <p:txBody>
          <a:bodyPr/>
          <a:lstStyle/>
          <a:p>
            <a:r>
              <a:rPr lang="tr-TR" sz="20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4" name="Text 22"/>
          <p:cNvSpPr/>
          <p:nvPr/>
        </p:nvSpPr>
        <p:spPr>
          <a:xfrm>
            <a:off x="9806940" y="2240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9019437" y="2339744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6" name="Text 24"/>
          <p:cNvSpPr/>
          <p:nvPr/>
        </p:nvSpPr>
        <p:spPr>
          <a:xfrm>
            <a:off x="9093522" y="2835806"/>
            <a:ext cx="2240280" cy="26427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Aykırılık giderilirse mühür kaldırılır. Giderilmezse ruhsat iptal edilir, encümen kararıyla yıkım uygulanabilir; masraf malikten tahsil edilir ve aykırılık tapu kaydına işlenir</a:t>
            </a:r>
            <a:r>
              <a:rPr lang="en-US" sz="14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48640" y="5806440"/>
            <a:ext cx="11338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Not: Bu süreç 32. maddeye ilişkindir (mühürleme/yıkım). Sığınak eksikliği bulunan yapılara ayrıca 42. madde kapsamında idari para cezası uygulanabilir — bkz. </a:t>
            </a:r>
            <a:r>
              <a:rPr lang="tr-TR" sz="1600" i="1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İmar Kanunu ilgili maddeleri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20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MEVZUATSAL </a:t>
            </a:r>
            <a:r>
              <a:rPr lang="en-US" sz="20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YAPTIRIMLAR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Uygunsuzluğun Getirdiği Sorumluluklar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7671708"/>
              </p:ext>
            </p:extLst>
          </p:nvPr>
        </p:nvGraphicFramePr>
        <p:xfrm>
          <a:off x="548640" y="1464906"/>
          <a:ext cx="11064240" cy="4506124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6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Yaptırım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63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Kapsam / Dayanak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63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Niteliği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448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Mühürleme + Yapı Tatil Tutanağı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Aykırılık tespiti — Yönetmelik Md.14/3 + İmar Kanunu Md.32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1B26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İdari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48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Yıkım Kararı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aylık süre içinde aykırılık giderilmezse — İmar Kanunu Md.</a:t>
                      </a:r>
                      <a:r>
                        <a:rPr lang="tr-TR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1B26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İdari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448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İdari Para Cezası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Sığınak zorunluluğuna uyulmaması — İmar Kanunu Md.42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1B26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İdari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448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Tapu Şerhi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Aykırılık en geç 7 gün içinde tapu kaydına işlenir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1B26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İdari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48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Eski Hâle Getirme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İzinsiz değişiklik yapılan sığınak alanları için zorunlu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1B26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İdari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448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Kabahatler Kanunu Ek Yaptırımları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Gerektiğinde devreye alınan ilave idari yaptırımlar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1B26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İdari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260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E85D0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TCK Madde 184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Ruhsatsız veya ruhsata aykırı yapılaşma — 1 ila 5 yıl hapis cezası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E85D0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Cezai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034613"/>
            <a:ext cx="11064240" cy="51146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Not: </a:t>
            </a:r>
            <a:r>
              <a:rPr lang="tr-TR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İmar Kanunu </a:t>
            </a:r>
            <a:r>
              <a:rPr lang="en-US" sz="16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32. madde (mühürleme/yıkım) yapıya, 42. madde (para cezası) yapı sahibine yöneliktir — birbirinden bağımsız, birlikte uygulanabilen iki yaptırımdır.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AKSIYON PLANI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Tesisinizde Bugünden İtibaren Yapılması Gerekenler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E85D04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874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234440" y="1847088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Mevcut sığınak alanınızın fiili kullanım durumunu gözden geçirin (depo, arşiv, atıl alan olarak kullanılıyor mu?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Yapısal değişiklik var mı?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2578608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E85D04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5786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234440" y="2551176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Yönetmelik şartlarını sağladığı halde, a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maç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dışı kullanım tespit ederseniz,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idare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izin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için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veya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alanı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projedeki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hâline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getirin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548640" y="3282696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B263B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2826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234440" y="3255264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vardiyada çalışan sayısı 50 </a:t>
            </a:r>
            <a:r>
              <a:rPr lang="tr-TR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kişi’nin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üzerindeyse, 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2.000 m² üzeri yeni yatırım veya ruhsat başvurularında sığınak projesini baştan planlayın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48640" y="3986784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B263B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39867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234440" y="3959352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Kontrol Formu (EK-1) esas alınarak iç denetim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takvimi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oluşturun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ilgili personelleri görevlendirerek eksiklerin tamamlanması konusunda hızlıca çalışmalara başlayın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48640" y="4690872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B263B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46908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234440" y="4663440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Teknik şartları (alan, havalandırma, enerji,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ıslak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hacim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vb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mevcut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durumla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karşılaştırın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sistemlerinizi yönetmeliğe uygun olarak şekilde kurarak, düzgün çalıştığını test edin.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548640" y="539496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1B263B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5394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234440" y="5367528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Bölge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Müdürlüğü</a:t>
            </a:r>
            <a:r>
              <a:rPr lang="tr-TR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müz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ilgili birimleriyle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iletişime geçerek denetim sürecini ve takvimini takip edin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TAKVIM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tr-TR" sz="30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OSB </a:t>
            </a:r>
            <a:r>
              <a:rPr lang="en-US" sz="3000" b="1" dirty="0" err="1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Süreç</a:t>
            </a:r>
            <a:r>
              <a:rPr lang="en-US" sz="30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Özeti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48056" y="3657600"/>
            <a:ext cx="11064240" cy="0"/>
          </a:xfrm>
          <a:prstGeom prst="line">
            <a:avLst/>
          </a:prstGeom>
          <a:noFill/>
          <a:ln w="25400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tr-TR" dirty="0"/>
          </a:p>
        </p:txBody>
      </p:sp>
      <p:sp>
        <p:nvSpPr>
          <p:cNvPr id="5" name="Shape 3"/>
          <p:cNvSpPr/>
          <p:nvPr/>
        </p:nvSpPr>
        <p:spPr>
          <a:xfrm>
            <a:off x="448056" y="3557016"/>
            <a:ext cx="201168" cy="201168"/>
          </a:xfrm>
          <a:prstGeom prst="ellipse">
            <a:avLst/>
          </a:prstGeom>
          <a:solidFill>
            <a:srgbClr val="1B263B"/>
          </a:solidFill>
          <a:ln/>
        </p:spPr>
      </p:sp>
      <p:sp>
        <p:nvSpPr>
          <p:cNvPr id="6" name="Text 4"/>
          <p:cNvSpPr/>
          <p:nvPr/>
        </p:nvSpPr>
        <p:spPr>
          <a:xfrm>
            <a:off x="-488486" y="2092435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07.11.2025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-77940" y="2426589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Yönetmelik değişikliği yürürlüğe girdi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0" cy="320040"/>
          </a:xfrm>
          <a:prstGeom prst="line">
            <a:avLst/>
          </a:prstGeom>
          <a:noFill/>
          <a:ln w="12700">
            <a:solidFill>
              <a:srgbClr val="B8BC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008091" y="3557016"/>
            <a:ext cx="201168" cy="201168"/>
          </a:xfrm>
          <a:prstGeom prst="ellipse">
            <a:avLst/>
          </a:prstGeom>
          <a:solidFill>
            <a:srgbClr val="1B263B"/>
          </a:solidFill>
          <a:ln/>
        </p:spPr>
      </p:sp>
      <p:sp>
        <p:nvSpPr>
          <p:cNvPr id="10" name="Shape 8"/>
          <p:cNvSpPr/>
          <p:nvPr/>
        </p:nvSpPr>
        <p:spPr>
          <a:xfrm>
            <a:off x="3108675" y="3655250"/>
            <a:ext cx="0" cy="320040"/>
          </a:xfrm>
          <a:prstGeom prst="line">
            <a:avLst/>
          </a:prstGeom>
          <a:noFill/>
          <a:ln w="12700">
            <a:solidFill>
              <a:srgbClr val="B8BCC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355" y="4011866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2025 – 2026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746461" y="4556553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Tesislerde iç gözden geçirme ve gerekli düzeltmeler için dönem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5530666" y="3548469"/>
            <a:ext cx="201168" cy="201168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14" name="Text 12"/>
          <p:cNvSpPr/>
          <p:nvPr/>
        </p:nvSpPr>
        <p:spPr>
          <a:xfrm>
            <a:off x="4216780" y="201653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85D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07.11.2026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206240" y="2461946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Mevcut tüm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sığınakların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1.kontrolünün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tamamlanma son tarihi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5634100" y="3388450"/>
            <a:ext cx="0" cy="260603"/>
          </a:xfrm>
          <a:prstGeom prst="line">
            <a:avLst/>
          </a:prstGeom>
          <a:noFill/>
          <a:ln w="12700">
            <a:solidFill>
              <a:srgbClr val="B8BCC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1512296" y="3557016"/>
            <a:ext cx="201168" cy="201168"/>
          </a:xfrm>
          <a:prstGeom prst="ellipse">
            <a:avLst/>
          </a:prstGeom>
          <a:solidFill>
            <a:srgbClr val="1B263B"/>
          </a:solidFill>
          <a:ln/>
        </p:spPr>
      </p:sp>
      <p:sp>
        <p:nvSpPr>
          <p:cNvPr id="18" name="Shape 16"/>
          <p:cNvSpPr/>
          <p:nvPr/>
        </p:nvSpPr>
        <p:spPr>
          <a:xfrm>
            <a:off x="11612880" y="3657600"/>
            <a:ext cx="0" cy="320040"/>
          </a:xfrm>
          <a:prstGeom prst="line">
            <a:avLst/>
          </a:prstGeom>
          <a:noFill/>
          <a:ln w="12700">
            <a:solidFill>
              <a:srgbClr val="B8BC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435411" y="3828323"/>
            <a:ext cx="28346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tr-TR" sz="1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r>
              <a:rPr lang="en-US" sz="1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.1</a:t>
            </a:r>
            <a:r>
              <a:rPr lang="tr-TR" sz="1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r>
              <a:rPr lang="en-US" sz="1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.202</a:t>
            </a:r>
            <a:r>
              <a:rPr lang="tr-TR" sz="1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667059" y="4047779"/>
            <a:ext cx="3365333" cy="192015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Yapısal olmayan değişiklikler olması durumunda, Sığınak Kontrol Formu ile belirlenen eksiklerin 2.kontrolü için son tarih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23" name="Shape 14">
            <a:extLst>
              <a:ext uri="{FF2B5EF4-FFF2-40B4-BE49-F238E27FC236}">
                <a16:creationId xmlns:a16="http://schemas.microsoft.com/office/drawing/2014/main" id="{9A0ED8A2-6DE7-70E6-4829-61C572B002C3}"/>
              </a:ext>
            </a:extLst>
          </p:cNvPr>
          <p:cNvSpPr/>
          <p:nvPr/>
        </p:nvSpPr>
        <p:spPr>
          <a:xfrm>
            <a:off x="7257800" y="3489035"/>
            <a:ext cx="0" cy="260603"/>
          </a:xfrm>
          <a:prstGeom prst="line">
            <a:avLst/>
          </a:prstGeom>
          <a:noFill/>
          <a:ln w="12700">
            <a:solidFill>
              <a:srgbClr val="B8BCC4"/>
            </a:solidFill>
            <a:prstDash val="solid"/>
          </a:ln>
        </p:spPr>
      </p:sp>
      <p:sp>
        <p:nvSpPr>
          <p:cNvPr id="24" name="Shape 11">
            <a:extLst>
              <a:ext uri="{FF2B5EF4-FFF2-40B4-BE49-F238E27FC236}">
                <a16:creationId xmlns:a16="http://schemas.microsoft.com/office/drawing/2014/main" id="{3C59DA3D-AB77-BE49-567D-79356B6D90A1}"/>
              </a:ext>
            </a:extLst>
          </p:cNvPr>
          <p:cNvSpPr/>
          <p:nvPr/>
        </p:nvSpPr>
        <p:spPr>
          <a:xfrm>
            <a:off x="7149155" y="3557016"/>
            <a:ext cx="201168" cy="201168"/>
          </a:xfrm>
          <a:prstGeom prst="ellipse">
            <a:avLst/>
          </a:prstGeom>
          <a:solidFill>
            <a:srgbClr val="C00000"/>
          </a:solidFill>
          <a:ln/>
        </p:spPr>
      </p:sp>
      <p:sp>
        <p:nvSpPr>
          <p:cNvPr id="25" name="Shape 14">
            <a:extLst>
              <a:ext uri="{FF2B5EF4-FFF2-40B4-BE49-F238E27FC236}">
                <a16:creationId xmlns:a16="http://schemas.microsoft.com/office/drawing/2014/main" id="{6950DBF7-D21E-CD25-D7F0-EFE6D36CD13F}"/>
              </a:ext>
            </a:extLst>
          </p:cNvPr>
          <p:cNvSpPr/>
          <p:nvPr/>
        </p:nvSpPr>
        <p:spPr>
          <a:xfrm>
            <a:off x="7249739" y="3655250"/>
            <a:ext cx="0" cy="260603"/>
          </a:xfrm>
          <a:prstGeom prst="line">
            <a:avLst/>
          </a:prstGeom>
          <a:noFill/>
          <a:ln w="12700">
            <a:solidFill>
              <a:srgbClr val="B8BCC4"/>
            </a:solidFill>
            <a:prstDash val="solid"/>
          </a:ln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D9249FAA-A06B-E463-0609-62152424EB17}"/>
              </a:ext>
            </a:extLst>
          </p:cNvPr>
          <p:cNvSpPr/>
          <p:nvPr/>
        </p:nvSpPr>
        <p:spPr>
          <a:xfrm>
            <a:off x="5832419" y="4005157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07.1</a:t>
            </a:r>
            <a:r>
              <a:rPr lang="tr-TR" sz="1600" b="1" dirty="0">
                <a:solidFill>
                  <a:srgbClr val="FF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r>
              <a:rPr lang="en-US" sz="1600" b="1" dirty="0">
                <a:solidFill>
                  <a:srgbClr val="FF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.2026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7" name="Text 18">
            <a:extLst>
              <a:ext uri="{FF2B5EF4-FFF2-40B4-BE49-F238E27FC236}">
                <a16:creationId xmlns:a16="http://schemas.microsoft.com/office/drawing/2014/main" id="{538090C4-DD24-4752-71DE-BF994BAE7B30}"/>
              </a:ext>
            </a:extLst>
          </p:cNvPr>
          <p:cNvSpPr/>
          <p:nvPr/>
        </p:nvSpPr>
        <p:spPr>
          <a:xfrm>
            <a:off x="5634100" y="4489703"/>
            <a:ext cx="3032959" cy="137151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tr-TR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Yapısal değişiklik olması halinde, projeye uygun hale getirilmesi ya da Tadilat Yapı Ruhsatı alınması için son tarih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B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10161F"/>
          </a:solidFill>
          <a:ln/>
        </p:spPr>
      </p:sp>
      <p:sp>
        <p:nvSpPr>
          <p:cNvPr id="3" name="Text 1"/>
          <p:cNvSpPr/>
          <p:nvPr/>
        </p:nvSpPr>
        <p:spPr>
          <a:xfrm>
            <a:off x="4480560" y="201168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3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480560" y="2423160"/>
            <a:ext cx="7132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Sorularınızı Bekliyoruz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4480560" y="3246120"/>
            <a:ext cx="2011680" cy="0"/>
          </a:xfrm>
          <a:prstGeom prst="line">
            <a:avLst/>
          </a:prstGeom>
          <a:noFill/>
          <a:ln w="31750">
            <a:solidFill>
              <a:srgbClr val="E85D0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480560" y="352044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Çerkezköy OSB </a:t>
            </a:r>
            <a:r>
              <a:rPr lang="tr-TR" b="1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Bölge</a:t>
            </a:r>
            <a:r>
              <a:rPr lang="en-US" b="1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Müdürlüğü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480560" y="3931920"/>
            <a:ext cx="7132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yükümlülükleri ve denetim süreciyle ilgili sorularınız için</a:t>
            </a:r>
            <a:endParaRPr lang="en-US" dirty="0"/>
          </a:p>
          <a:p>
            <a:pPr marL="0" indent="0">
              <a:lnSpc>
                <a:spcPct val="130000"/>
              </a:lnSpc>
              <a:buNone/>
            </a:pPr>
            <a:r>
              <a:rPr lang="en-US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 bazında randevu talep edebilirsiniz.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0" y="4563454"/>
            <a:ext cx="4023360" cy="156302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 Kasım 2026'ya kadar</a:t>
            </a:r>
            <a:endParaRPr lang="en-US" sz="2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kalan süreyi takip edin.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 err="1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Bugün</a:t>
            </a:r>
            <a:r>
              <a:rPr lang="en-US" sz="44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Ele Alacağımız Konular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777240" cy="585216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783080"/>
            <a:ext cx="777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1554480" y="1730181"/>
            <a:ext cx="6035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Çerçeve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554480" y="203911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Değişikliğin kapsamı, yürürlük tarihi ve dayanağı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554480" y="2368296"/>
            <a:ext cx="10104120" cy="0"/>
          </a:xfrm>
          <a:prstGeom prst="line">
            <a:avLst/>
          </a:prstGeom>
          <a:noFill/>
          <a:ln w="9525">
            <a:solidFill>
              <a:srgbClr val="E0E1D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514600"/>
            <a:ext cx="777240" cy="585216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514600"/>
            <a:ext cx="777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02</a:t>
            </a:r>
          </a:p>
        </p:txBody>
      </p:sp>
      <p:sp>
        <p:nvSpPr>
          <p:cNvPr id="11" name="Text 9"/>
          <p:cNvSpPr/>
          <p:nvPr/>
        </p:nvSpPr>
        <p:spPr>
          <a:xfrm>
            <a:off x="1554480" y="2478024"/>
            <a:ext cx="6035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Sanayi Tesislerini</a:t>
            </a:r>
            <a:r>
              <a:rPr lang="en-US" sz="2400" b="1" dirty="0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400" b="1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İlgilendiren Yükümlülükler</a:t>
            </a:r>
            <a:endParaRPr lang="en-US" sz="2400" b="1" dirty="0">
              <a:solidFill>
                <a:srgbClr val="1B263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54480" y="277063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Yeni eşikler ve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teknik</a:t>
            </a:r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şartlar</a:t>
            </a:r>
            <a:endParaRPr lang="en-US" sz="1600" dirty="0">
              <a:solidFill>
                <a:srgbClr val="6B7280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554480" y="3099816"/>
            <a:ext cx="10104120" cy="0"/>
          </a:xfrm>
          <a:prstGeom prst="line">
            <a:avLst/>
          </a:prstGeom>
          <a:noFill/>
          <a:ln w="9525">
            <a:solidFill>
              <a:srgbClr val="E0E1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3246120"/>
            <a:ext cx="777240" cy="585216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3246120"/>
            <a:ext cx="777240" cy="585216"/>
          </a:xfrm>
          <a:prstGeom prst="rect">
            <a:avLst/>
          </a:prstGeom>
          <a:solidFill>
            <a:srgbClr val="1B263B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554480" y="3209544"/>
            <a:ext cx="6035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Denetim Süreci </a:t>
            </a:r>
            <a:r>
              <a:rPr lang="en-US" sz="2400" b="1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ve Takvim</a:t>
            </a:r>
            <a:endParaRPr lang="en-US" sz="2400" b="1" dirty="0">
              <a:solidFill>
                <a:srgbClr val="1B263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554480" y="350215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Kim denetler, ne zamana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kadar</a:t>
            </a:r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tamamlanmalı</a:t>
            </a:r>
            <a:endParaRPr lang="en-US" sz="1600" dirty="0">
              <a:solidFill>
                <a:srgbClr val="6B7280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554480" y="3831336"/>
            <a:ext cx="10104120" cy="0"/>
          </a:xfrm>
          <a:prstGeom prst="line">
            <a:avLst/>
          </a:prstGeom>
          <a:noFill/>
          <a:ln w="9525">
            <a:solidFill>
              <a:srgbClr val="E0E1D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977640"/>
            <a:ext cx="777240" cy="585216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3977640"/>
            <a:ext cx="777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1554480" y="3941064"/>
            <a:ext cx="6035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Madde 14 ve İmar Kanunu Madde 32</a:t>
            </a:r>
            <a:r>
              <a:rPr lang="tr-TR" sz="2400" b="1" dirty="0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tr-TR" sz="2400" b="1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ve 42</a:t>
            </a:r>
            <a:endParaRPr lang="en-US" sz="2400" b="1" dirty="0">
              <a:solidFill>
                <a:srgbClr val="1B263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554480" y="423367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Aykırılık tespit edilirse işleyen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hukuki</a:t>
            </a:r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süreç</a:t>
            </a:r>
            <a:endParaRPr lang="en-US" sz="1600" dirty="0">
              <a:solidFill>
                <a:srgbClr val="6B7280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554480" y="4562856"/>
            <a:ext cx="10104120" cy="0"/>
          </a:xfrm>
          <a:prstGeom prst="line">
            <a:avLst/>
          </a:prstGeom>
          <a:noFill/>
          <a:ln w="9525">
            <a:solidFill>
              <a:srgbClr val="E0E1D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4709160"/>
            <a:ext cx="777240" cy="585216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4709160"/>
            <a:ext cx="777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1554480" y="4672584"/>
            <a:ext cx="6035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 dirty="0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Yaptırımlar ve </a:t>
            </a:r>
            <a:r>
              <a:rPr lang="en-US" sz="2400" b="1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Kontrol Formu</a:t>
            </a:r>
            <a:endParaRPr lang="en-US" sz="2400" b="1" dirty="0">
              <a:solidFill>
                <a:srgbClr val="1B263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554480" y="496519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İdari/cezai sorumluluklar ve denetimde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kullanılan</a:t>
            </a:r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form</a:t>
            </a:r>
          </a:p>
        </p:txBody>
      </p:sp>
      <p:sp>
        <p:nvSpPr>
          <p:cNvPr id="28" name="Shape 26"/>
          <p:cNvSpPr/>
          <p:nvPr/>
        </p:nvSpPr>
        <p:spPr>
          <a:xfrm>
            <a:off x="1554480" y="5294376"/>
            <a:ext cx="10104120" cy="0"/>
          </a:xfrm>
          <a:prstGeom prst="line">
            <a:avLst/>
          </a:prstGeom>
          <a:noFill/>
          <a:ln w="9525">
            <a:solidFill>
              <a:srgbClr val="E0E1DD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48640" y="5440680"/>
            <a:ext cx="777240" cy="585216"/>
          </a:xfrm>
          <a:prstGeom prst="rect">
            <a:avLst/>
          </a:prstGeom>
          <a:solidFill>
            <a:srgbClr val="1B263B"/>
          </a:solidFill>
          <a:ln/>
        </p:spPr>
      </p:sp>
      <p:sp>
        <p:nvSpPr>
          <p:cNvPr id="30" name="Text 28"/>
          <p:cNvSpPr/>
          <p:nvPr/>
        </p:nvSpPr>
        <p:spPr>
          <a:xfrm>
            <a:off x="548640" y="5440680"/>
            <a:ext cx="77724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1554480" y="5404104"/>
            <a:ext cx="6035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b="1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Aksiyon Planı</a:t>
            </a:r>
            <a:endParaRPr lang="en-US" sz="2400" b="1" dirty="0">
              <a:solidFill>
                <a:srgbClr val="1B263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554480" y="5696712"/>
            <a:ext cx="9144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Tesisinizde bugünden itibaren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yapılması</a:t>
            </a:r>
            <a:r>
              <a:rPr lang="en-US" sz="1600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gerekenler</a:t>
            </a:r>
            <a:endParaRPr lang="en-US" sz="1600" dirty="0">
              <a:solidFill>
                <a:srgbClr val="6B7280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1554480" y="6025896"/>
            <a:ext cx="10104120" cy="0"/>
          </a:xfrm>
          <a:prstGeom prst="line">
            <a:avLst/>
          </a:prstGeom>
          <a:noFill/>
          <a:ln w="9525">
            <a:solidFill>
              <a:srgbClr val="E0E1DD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3">
            <a:extLst>
              <a:ext uri="{FF2B5EF4-FFF2-40B4-BE49-F238E27FC236}">
                <a16:creationId xmlns:a16="http://schemas.microsoft.com/office/drawing/2014/main" id="{E9286B33-921C-0E21-6269-FABA167C9027}"/>
              </a:ext>
            </a:extLst>
          </p:cNvPr>
          <p:cNvSpPr/>
          <p:nvPr/>
        </p:nvSpPr>
        <p:spPr>
          <a:xfrm>
            <a:off x="356616" y="1316051"/>
            <a:ext cx="455234" cy="455657"/>
          </a:xfrm>
          <a:prstGeom prst="ellipse">
            <a:avLst/>
          </a:prstGeom>
          <a:solidFill>
            <a:schemeClr val="accent2"/>
          </a:solidFill>
          <a:ln/>
        </p:spPr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CD2F3A8B-0496-D2B8-FE09-A85A389A7CAC}"/>
              </a:ext>
            </a:extLst>
          </p:cNvPr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BİLGİLENDİRME YAZILARI</a:t>
            </a:r>
            <a:endParaRPr lang="en-US" sz="2400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A238DA5-F847-907C-5EA2-4E6502170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914" y="1205396"/>
            <a:ext cx="2609428" cy="368389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4F57C1C9-B8CC-80DB-29AC-42315D273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372" y="1205396"/>
            <a:ext cx="2609428" cy="3683899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Shape 2">
            <a:extLst>
              <a:ext uri="{FF2B5EF4-FFF2-40B4-BE49-F238E27FC236}">
                <a16:creationId xmlns:a16="http://schemas.microsoft.com/office/drawing/2014/main" id="{4CCACC74-C140-C4DE-4691-E30A6D1FBF4A}"/>
              </a:ext>
            </a:extLst>
          </p:cNvPr>
          <p:cNvSpPr/>
          <p:nvPr/>
        </p:nvSpPr>
        <p:spPr>
          <a:xfrm>
            <a:off x="584233" y="5014783"/>
            <a:ext cx="10656477" cy="715738"/>
          </a:xfrm>
          <a:prstGeom prst="roundRect">
            <a:avLst>
              <a:gd name="adj" fmla="val 4444"/>
            </a:avLst>
          </a:prstGeom>
          <a:solidFill>
            <a:schemeClr val="bg1">
              <a:lumMod val="85000"/>
            </a:schemeClr>
          </a:solidFill>
          <a:ln/>
        </p:spPr>
        <p:txBody>
          <a:bodyPr/>
          <a:lstStyle/>
          <a:p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07.11.2025 Tarihli Resmi </a:t>
            </a:r>
            <a:r>
              <a:rPr lang="tr-TR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Gazete’de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yayımlanan Sığınak Yönetmeliğinde Değişiklik Yapılmasına dair Yönetmelik 18.12.2025 tarihli yazımızla duyurulmuştu.</a:t>
            </a:r>
          </a:p>
          <a:p>
            <a:endParaRPr lang="en-US" dirty="0"/>
          </a:p>
          <a:p>
            <a:endParaRPr lang="tr-TR" dirty="0"/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2B2ED379-B2AE-1EFD-FFF1-52B129DD3C35}"/>
              </a:ext>
            </a:extLst>
          </p:cNvPr>
          <p:cNvSpPr/>
          <p:nvPr/>
        </p:nvSpPr>
        <p:spPr>
          <a:xfrm>
            <a:off x="356616" y="1316051"/>
            <a:ext cx="455234" cy="4556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20" name="Shape 3">
            <a:extLst>
              <a:ext uri="{FF2B5EF4-FFF2-40B4-BE49-F238E27FC236}">
                <a16:creationId xmlns:a16="http://schemas.microsoft.com/office/drawing/2014/main" id="{1DF177F5-03BA-CF76-8A4A-687F3179CD1D}"/>
              </a:ext>
            </a:extLst>
          </p:cNvPr>
          <p:cNvSpPr/>
          <p:nvPr/>
        </p:nvSpPr>
        <p:spPr>
          <a:xfrm>
            <a:off x="5969793" y="1316050"/>
            <a:ext cx="455234" cy="455657"/>
          </a:xfrm>
          <a:prstGeom prst="ellipse">
            <a:avLst/>
          </a:prstGeom>
          <a:solidFill>
            <a:schemeClr val="accent2"/>
          </a:solidFill>
          <a:ln/>
        </p:spPr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2DAA0454-8F12-BF87-234D-EFC9B94FAA7B}"/>
              </a:ext>
            </a:extLst>
          </p:cNvPr>
          <p:cNvSpPr txBox="1"/>
          <p:nvPr/>
        </p:nvSpPr>
        <p:spPr>
          <a:xfrm>
            <a:off x="5901512" y="1343823"/>
            <a:ext cx="5917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tr-TR" sz="2000" dirty="0">
                <a:solidFill>
                  <a:schemeClr val="bg1"/>
                </a:solidFill>
              </a:rPr>
              <a:t>2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6" name="Shape 2">
            <a:extLst>
              <a:ext uri="{FF2B5EF4-FFF2-40B4-BE49-F238E27FC236}">
                <a16:creationId xmlns:a16="http://schemas.microsoft.com/office/drawing/2014/main" id="{BBCD1A4E-5E76-0BFA-5907-DA1AABADB307}"/>
              </a:ext>
            </a:extLst>
          </p:cNvPr>
          <p:cNvSpPr/>
          <p:nvPr/>
        </p:nvSpPr>
        <p:spPr>
          <a:xfrm>
            <a:off x="573273" y="5866688"/>
            <a:ext cx="10656477" cy="715738"/>
          </a:xfrm>
          <a:prstGeom prst="roundRect">
            <a:avLst>
              <a:gd name="adj" fmla="val 4444"/>
            </a:avLst>
          </a:prstGeom>
          <a:solidFill>
            <a:schemeClr val="bg1">
              <a:lumMod val="85000"/>
            </a:schemeClr>
          </a:solidFill>
          <a:ln/>
        </p:spPr>
        <p:txBody>
          <a:bodyPr/>
          <a:lstStyle/>
          <a:p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Yönetmeliğindeki değişiklik kapsamında denetimlerin yapılmasının zorunlu olduğu ve bu konuda bir komisyon oluşturulduğu ise 17.02.2026 tarihli yazımızla duyurulmuştu.</a:t>
            </a:r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97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NEDEN BU TOPLANTI?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Değişiklik Yürürlükte — Süre İşliyor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520440" cy="2331720"/>
          </a:xfrm>
          <a:prstGeom prst="roundRect">
            <a:avLst>
              <a:gd name="adj" fmla="val 3137"/>
            </a:avLst>
          </a:prstGeom>
          <a:solidFill>
            <a:srgbClr val="10161F"/>
          </a:solidFill>
          <a:ln w="12700">
            <a:solidFill>
              <a:srgbClr val="2A3A5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28600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85D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07.11.2025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22960" y="3246120"/>
            <a:ext cx="2971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4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Yönetmelik değişikliği</a:t>
            </a:r>
            <a:endParaRPr lang="en-US" sz="240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24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yürürlüğe girdi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4434840" y="1965960"/>
            <a:ext cx="3520440" cy="2331720"/>
          </a:xfrm>
          <a:prstGeom prst="roundRect">
            <a:avLst>
              <a:gd name="adj" fmla="val 3137"/>
            </a:avLst>
          </a:prstGeom>
          <a:solidFill>
            <a:srgbClr val="10161F"/>
          </a:solidFill>
          <a:ln w="12700">
            <a:solidFill>
              <a:srgbClr val="2A3A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34840" y="228600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85D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YIL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709160" y="3246120"/>
            <a:ext cx="2971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15000"/>
              </a:lnSpc>
            </a:pPr>
            <a:r>
              <a:rPr lang="en-US" sz="2400" dirty="0" err="1">
                <a:solidFill>
                  <a:srgbClr val="E0E1DD"/>
                </a:solidFill>
                <a:latin typeface="Calibri" pitchFamily="34" charset="0"/>
                <a:cs typeface="Calibri" pitchFamily="34" charset="-120"/>
              </a:rPr>
              <a:t>Mevcut</a:t>
            </a:r>
            <a:r>
              <a:rPr lang="en-US" sz="2400" dirty="0">
                <a:solidFill>
                  <a:srgbClr val="E0E1DD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E0E1DD"/>
                </a:solidFill>
                <a:latin typeface="Calibri" pitchFamily="34" charset="0"/>
                <a:cs typeface="Calibri" pitchFamily="34" charset="-120"/>
              </a:rPr>
              <a:t>sığınakların</a:t>
            </a:r>
            <a:endParaRPr lang="en-US" sz="2400" dirty="0">
              <a:solidFill>
                <a:srgbClr val="E0E1DD"/>
              </a:solidFill>
              <a:latin typeface="Calibri" pitchFamily="34" charset="0"/>
              <a:cs typeface="Calibri" pitchFamily="34" charset="-120"/>
            </a:endParaRPr>
          </a:p>
          <a:p>
            <a:pPr algn="ctr">
              <a:lnSpc>
                <a:spcPct val="115000"/>
              </a:lnSpc>
            </a:pPr>
            <a:r>
              <a:rPr lang="en-US" sz="2400" dirty="0" err="1">
                <a:solidFill>
                  <a:srgbClr val="E0E1DD"/>
                </a:solidFill>
                <a:latin typeface="Calibri" pitchFamily="34" charset="0"/>
                <a:cs typeface="Calibri" pitchFamily="34" charset="-120"/>
              </a:rPr>
              <a:t>denetim</a:t>
            </a:r>
            <a:r>
              <a:rPr lang="en-US" sz="2400" dirty="0">
                <a:solidFill>
                  <a:srgbClr val="E0E1DD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E0E1DD"/>
                </a:solidFill>
                <a:latin typeface="Calibri" pitchFamily="34" charset="0"/>
                <a:cs typeface="Calibri" pitchFamily="34" charset="-120"/>
              </a:rPr>
              <a:t>süresi</a:t>
            </a:r>
            <a:endParaRPr lang="en-US" sz="2400" dirty="0">
              <a:solidFill>
                <a:srgbClr val="E0E1DD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321040" y="1965960"/>
            <a:ext cx="3520440" cy="2331720"/>
          </a:xfrm>
          <a:prstGeom prst="roundRect">
            <a:avLst>
              <a:gd name="adj" fmla="val 3137"/>
            </a:avLst>
          </a:prstGeom>
          <a:solidFill>
            <a:srgbClr val="10161F"/>
          </a:solidFill>
          <a:ln w="12700">
            <a:solidFill>
              <a:srgbClr val="2A3A5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21040" y="228600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E85D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07.11.2026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321039" y="3246120"/>
            <a:ext cx="352043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2400" dirty="0" err="1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Denetimlerin</a:t>
            </a:r>
            <a:r>
              <a:rPr lang="en-US" sz="24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E0E1DD"/>
                </a:solidFill>
                <a:latin typeface="Calibri" pitchFamily="34" charset="0"/>
                <a:cs typeface="Calibri" pitchFamily="34" charset="-120"/>
              </a:rPr>
              <a:t>tamamlanma</a:t>
            </a:r>
            <a:endParaRPr lang="en-US" sz="2400" dirty="0">
              <a:solidFill>
                <a:srgbClr val="E0E1DD"/>
              </a:solidFill>
              <a:latin typeface="Calibri" pitchFamily="34" charset="0"/>
              <a:cs typeface="Calibri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sz="24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 tarihi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548640" y="4617720"/>
            <a:ext cx="11064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Çerkezköy OSB'deki üretim tesislerinin önemli bir bölümü kapsam içindedir. Bu sunumun amacı, yükümlülükleri netleştirmek ve olası idari/cezai riskleri önceden önlemektir.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ÇERÇEVE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Değişikliğin Dayanağı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548640" y="1929384"/>
            <a:ext cx="82296" cy="54864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874520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YAYIM TARIHI / SAYI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822960" y="2121408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Kasım 2025 — Resmî Gazete Sayı: 33070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48640" y="2770632"/>
            <a:ext cx="82296" cy="54864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71576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kern="0" spc="1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DÜZENLEMENIN ADI</a:t>
            </a:r>
          </a:p>
        </p:txBody>
      </p:sp>
      <p:sp>
        <p:nvSpPr>
          <p:cNvPr id="9" name="Text 7"/>
          <p:cNvSpPr/>
          <p:nvPr/>
        </p:nvSpPr>
        <p:spPr>
          <a:xfrm>
            <a:off x="822959" y="2962656"/>
            <a:ext cx="9030167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Yönetmeliğinde Değişiklik Yapılmasına Dair </a:t>
            </a:r>
            <a:r>
              <a:rPr lang="en-US" sz="24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Yönetmelik</a:t>
            </a:r>
            <a:endParaRPr lang="en-US" sz="240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8640" y="3611880"/>
            <a:ext cx="82296" cy="54864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11" name="Text 9"/>
          <p:cNvSpPr/>
          <p:nvPr/>
        </p:nvSpPr>
        <p:spPr>
          <a:xfrm>
            <a:off x="822959" y="353872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YÜRÜTEN BAKANLIK</a:t>
            </a:r>
          </a:p>
        </p:txBody>
      </p:sp>
      <p:sp>
        <p:nvSpPr>
          <p:cNvPr id="12" name="Text 10"/>
          <p:cNvSpPr/>
          <p:nvPr/>
        </p:nvSpPr>
        <p:spPr>
          <a:xfrm>
            <a:off x="822960" y="3803904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</a:t>
            </a:r>
            <a:r>
              <a:rPr lang="en-US" sz="2400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, Şehircilik ve İklim </a:t>
            </a:r>
            <a:r>
              <a:rPr lang="en-US" sz="2400" dirty="0" err="1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Değişikliği</a:t>
            </a:r>
            <a:r>
              <a:rPr lang="en-US" sz="2400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Bakanlığı</a:t>
            </a:r>
            <a:endParaRPr lang="en-US" sz="2400" dirty="0">
              <a:solidFill>
                <a:srgbClr val="2B2B2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4453128"/>
            <a:ext cx="82296" cy="54864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398264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b="1" kern="0" spc="1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DAYANAK</a:t>
            </a:r>
          </a:p>
        </p:txBody>
      </p:sp>
      <p:sp>
        <p:nvSpPr>
          <p:cNvPr id="15" name="Text 13"/>
          <p:cNvSpPr/>
          <p:nvPr/>
        </p:nvSpPr>
        <p:spPr>
          <a:xfrm>
            <a:off x="822960" y="4645152"/>
            <a:ext cx="7498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3194 sayılı İmar Kanunu, </a:t>
            </a:r>
            <a:r>
              <a:rPr lang="tr-TR" sz="2400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32. ve 42.madde</a:t>
            </a:r>
            <a:endParaRPr lang="en-US" sz="2400" dirty="0">
              <a:solidFill>
                <a:srgbClr val="2B2B2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5294376"/>
            <a:ext cx="82296" cy="548640"/>
          </a:xfrm>
          <a:prstGeom prst="rect">
            <a:avLst/>
          </a:prstGeom>
          <a:solidFill>
            <a:srgbClr val="E85D04"/>
          </a:solidFill>
          <a:ln/>
        </p:spPr>
      </p:sp>
      <p:sp>
        <p:nvSpPr>
          <p:cNvPr id="17" name="Text 15"/>
          <p:cNvSpPr/>
          <p:nvPr/>
        </p:nvSpPr>
        <p:spPr>
          <a:xfrm>
            <a:off x="899471" y="5216605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KAPSAM</a:t>
            </a:r>
          </a:p>
        </p:txBody>
      </p:sp>
      <p:sp>
        <p:nvSpPr>
          <p:cNvPr id="18" name="Text 16"/>
          <p:cNvSpPr/>
          <p:nvPr/>
        </p:nvSpPr>
        <p:spPr>
          <a:xfrm>
            <a:off x="934927" y="5472684"/>
            <a:ext cx="8918199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tr-TR" sz="2400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1</a:t>
            </a:r>
            <a:r>
              <a:rPr lang="en-US" sz="2400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988'den beri yürürlükte olan yönetmeliğin baştan </a:t>
            </a:r>
            <a:r>
              <a:rPr lang="en-US" sz="2400" dirty="0" err="1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sona</a:t>
            </a:r>
            <a:r>
              <a:rPr lang="en-US" sz="2400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400" dirty="0" err="1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revizyonu</a:t>
            </a:r>
            <a:endParaRPr lang="en-US" sz="2400" dirty="0">
              <a:solidFill>
                <a:srgbClr val="2B2B2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KAPSAM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17305" y="628116"/>
            <a:ext cx="6995623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Sığınak Türleri Yeniden Tanımlandı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248913"/>
              </p:ext>
            </p:extLst>
          </p:nvPr>
        </p:nvGraphicFramePr>
        <p:xfrm>
          <a:off x="562882" y="1422960"/>
          <a:ext cx="5971801" cy="2207322"/>
        </p:xfrm>
        <a:graphic>
          <a:graphicData uri="http://schemas.openxmlformats.org/drawingml/2006/table">
            <a:tbl>
              <a:tblPr/>
              <a:tblGrid>
                <a:gridCol w="1480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7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3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140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Tür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63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Kim Yapar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63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Sanayi Tesisi İçin Önem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Basınç Sığınağı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Devlet eliyle inşa edilir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Doğrudan yükümlülük doğurmaz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0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Serpinti Sığınağı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Kamu, özel veya tüzel kişiliklere ait yapılarda inşa edilir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E85D0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Sanayi tesisleri bu kategoridedir — yükümlülük burada doğar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BC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1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03060" y="3463182"/>
            <a:ext cx="6062957" cy="2937617"/>
          </a:xfrm>
          <a:prstGeom prst="roundRect">
            <a:avLst>
              <a:gd name="adj" fmla="val 5161"/>
            </a:avLst>
          </a:prstGeom>
          <a:solidFill>
            <a:srgbClr val="1B263B"/>
          </a:solidFill>
          <a:ln/>
        </p:spPr>
        <p:txBody>
          <a:bodyPr/>
          <a:lstStyle/>
          <a:p>
            <a:endParaRPr lang="tr-TR"/>
          </a:p>
        </p:txBody>
      </p:sp>
      <p:sp>
        <p:nvSpPr>
          <p:cNvPr id="4" name="Text 3"/>
          <p:cNvSpPr/>
          <p:nvPr/>
        </p:nvSpPr>
        <p:spPr>
          <a:xfrm>
            <a:off x="548639" y="4264351"/>
            <a:ext cx="5971801" cy="22096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tr-TR" sz="1600" b="1" dirty="0">
                <a:solidFill>
                  <a:srgbClr val="E85D04"/>
                </a:solidFill>
                <a:latin typeface="Calibri" pitchFamily="34" charset="0"/>
                <a:cs typeface="Calibri" pitchFamily="34" charset="-120"/>
              </a:rPr>
              <a:t>Ancak, 06 Mayıs 2011 tarihli Tekirdağ Valiliği Sığınak İl İdare Kurulu kararında  « …onaylı Yapı Ruhsat eki projesinde belirtilen bir vardiyada aynı anda çalışacak personel sayısı 50 ve daha fazla olması durumunda sığınak aranmasına….» denilmektedir. 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62883" y="3408876"/>
            <a:ext cx="5971800" cy="1405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6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OSB'deki üretim tesisleri, sahip oldukları veya inşa etmek zorunda oldukları sığınaklar bakımından serpinti sığınağı kapsamında değerlendirilir. Devam eden yükümlülükler bu türe ilişkindir.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1E3E2B86-568A-030C-C913-8B34B3A49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2928" y="948156"/>
            <a:ext cx="3856297" cy="54441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SANAYI TESISLERI İÇIN YENI EŞIK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2.000 m² Kuralı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4023360" cy="3657600"/>
          </a:xfrm>
          <a:prstGeom prst="roundRect">
            <a:avLst>
              <a:gd name="adj" fmla="val 2000"/>
            </a:avLst>
          </a:prstGeom>
          <a:solidFill>
            <a:srgbClr val="1B263B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331720"/>
            <a:ext cx="4023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E85D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2.000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548640" y="324612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m²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828800" y="3886200"/>
            <a:ext cx="1463040" cy="0"/>
          </a:xfrm>
          <a:prstGeom prst="line">
            <a:avLst/>
          </a:prstGeom>
          <a:noFill/>
          <a:ln w="19050">
            <a:solidFill>
              <a:srgbClr val="3A4A6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4114800"/>
            <a:ext cx="3383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20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Emsal hesabına konu alanı bu eşiği aşan her türlü imalat ve sanayi tesisinde sığınak yapımı zorunludur.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709160" y="979006"/>
            <a:ext cx="6949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Kimi Bağlar?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709160" y="1391341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Onaylı Yapı Ruhsat eki projesinde Sığınak bulunan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imalat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sanayi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tesisleri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 ruhsat alacak / alınacak imalat ve sanayi tesisleri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709160" y="2044197"/>
            <a:ext cx="6949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 err="1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Mevcut</a:t>
            </a:r>
            <a:r>
              <a:rPr lang="en-US" sz="2000" b="1" dirty="0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2000" b="1" dirty="0" err="1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Tesisler</a:t>
            </a:r>
            <a:endParaRPr lang="en-US" sz="2000" b="1" dirty="0">
              <a:solidFill>
                <a:srgbClr val="1B263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709160" y="2429398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1- Onaylı Yapı Ruhsat eki Mimari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Projesinde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sığınak öngörülmüş mevcut yapılarda,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alanın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mevzuat</a:t>
            </a:r>
            <a:r>
              <a:rPr lang="tr-TR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ın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uygun hale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getirilmesi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gerekiyor.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709160" y="4782526"/>
            <a:ext cx="6949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tr-TR" sz="2000" b="1" dirty="0">
                <a:solidFill>
                  <a:srgbClr val="1B263B"/>
                </a:solidFill>
                <a:latin typeface="Calibri" pitchFamily="34" charset="0"/>
                <a:cs typeface="Calibri" pitchFamily="34" charset="-120"/>
              </a:rPr>
              <a:t>Yeni Tesisler</a:t>
            </a:r>
            <a:endParaRPr lang="en-US" sz="2000" b="1" dirty="0">
              <a:solidFill>
                <a:srgbClr val="1B263B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709160" y="5197808"/>
            <a:ext cx="6949440" cy="13623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tr-TR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Tesis içerisinde çalışan kişi sayısına uygun olacak şekilde,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Emsal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hesabına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konu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alanı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bu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eşiği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aşan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her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türlü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imalat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ve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sanayi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tesisinde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sığınak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yapımı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zorunludur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.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cs typeface="Calibri" pitchFamily="34" charset="-120"/>
              </a:rPr>
              <a:t> Kritik üretim yapan tesislerde, iş sürekliliği ve çalışan güvenliği dikkate alınarak kapasite hesabı ayrıca değerlendirilmektedir.</a:t>
            </a:r>
          </a:p>
          <a:p>
            <a:pPr>
              <a:lnSpc>
                <a:spcPct val="115000"/>
              </a:lnSpc>
            </a:pPr>
            <a:endParaRPr lang="en-US" sz="1600" dirty="0">
              <a:solidFill>
                <a:srgbClr val="6B7280"/>
              </a:solidFill>
              <a:latin typeface="Calibri" pitchFamily="34" charset="0"/>
              <a:cs typeface="Calibri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19" name="Text 10">
            <a:extLst>
              <a:ext uri="{FF2B5EF4-FFF2-40B4-BE49-F238E27FC236}">
                <a16:creationId xmlns:a16="http://schemas.microsoft.com/office/drawing/2014/main" id="{FC8CC018-46FD-54C3-E421-3EB8F51D992D}"/>
              </a:ext>
            </a:extLst>
          </p:cNvPr>
          <p:cNvSpPr/>
          <p:nvPr/>
        </p:nvSpPr>
        <p:spPr>
          <a:xfrm>
            <a:off x="4709160" y="3112976"/>
            <a:ext cx="7122056" cy="1577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tr-TR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 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Onaylı Yapı Ruhsat eki Mimari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Projesinde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bulunan, ancak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zaman içerisinde Sığınak mahalleri farklı kullanımlara dönüşmüş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yapılarda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(yapısal değişiklik görmüş binalar) 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 söz konusu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alanın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onaylı projesine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hale </a:t>
            </a:r>
            <a:r>
              <a:rPr lang="en-US" dirty="0" err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getirilmesi</a:t>
            </a:r>
            <a:r>
              <a:rPr lang="en-US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ya da iskanlı binalarda tadilat yapılarak bir vardiyada çalışan kişi sayısına göre Tadilat Yapı Ruhsatı alması gerekmektedir</a:t>
            </a:r>
            <a:r>
              <a:rPr lang="tr-TR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TEKNIK ŞARTLAR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B26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Sığınakların Sağlaması Gereken Asgari Koşullar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1572768"/>
            <a:ext cx="3566160" cy="2176272"/>
          </a:xfrm>
          <a:prstGeom prst="roundRect">
            <a:avLst>
              <a:gd name="adj" fmla="val 3902"/>
            </a:avLst>
          </a:prstGeom>
          <a:solidFill>
            <a:srgbClr val="E0E1DD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103120"/>
            <a:ext cx="502920" cy="502920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17320" y="205740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m²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777240" y="2651760"/>
            <a:ext cx="31089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 başına ayrılacak asgari sığınak alanı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4297680" y="1581912"/>
            <a:ext cx="3566160" cy="2167128"/>
          </a:xfrm>
          <a:prstGeom prst="roundRect">
            <a:avLst>
              <a:gd name="adj" fmla="val 3902"/>
            </a:avLst>
          </a:prstGeom>
          <a:solidFill>
            <a:srgbClr val="E0E1DD"/>
          </a:solidFill>
          <a:ln/>
        </p:spPr>
      </p:sp>
      <p:sp>
        <p:nvSpPr>
          <p:cNvPr id="10" name="Shape 8"/>
          <p:cNvSpPr/>
          <p:nvPr/>
        </p:nvSpPr>
        <p:spPr>
          <a:xfrm>
            <a:off x="4526280" y="2103120"/>
            <a:ext cx="502920" cy="502920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11" name="Text 9"/>
          <p:cNvSpPr/>
          <p:nvPr/>
        </p:nvSpPr>
        <p:spPr>
          <a:xfrm>
            <a:off x="452628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166360" y="1581913"/>
            <a:ext cx="2514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Havalandırma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366260" y="2192695"/>
            <a:ext cx="3611880" cy="1556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Sığınakta b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ağımsız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havalandırma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 bulunması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zorunlu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Kişi başına düşen havalandırma standartları. Uygun Havalandırma filtresi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8046720" y="1581912"/>
            <a:ext cx="3566160" cy="2167128"/>
          </a:xfrm>
          <a:prstGeom prst="roundRect">
            <a:avLst>
              <a:gd name="adj" fmla="val 3902"/>
            </a:avLst>
          </a:prstGeom>
          <a:solidFill>
            <a:srgbClr val="E0E1DD"/>
          </a:solidFill>
          <a:ln/>
        </p:spPr>
      </p:sp>
      <p:sp>
        <p:nvSpPr>
          <p:cNvPr id="15" name="Shape 13"/>
          <p:cNvSpPr/>
          <p:nvPr/>
        </p:nvSpPr>
        <p:spPr>
          <a:xfrm>
            <a:off x="8275320" y="2103120"/>
            <a:ext cx="502920" cy="502920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16" name="Text 14"/>
          <p:cNvSpPr/>
          <p:nvPr/>
        </p:nvSpPr>
        <p:spPr>
          <a:xfrm>
            <a:off x="8275320" y="2103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915400" y="205740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Enerji Altyapısı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8183880" y="2697480"/>
            <a:ext cx="349758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Kesintisiz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güç kaynağı (Jeneratör ve ya UPS) ve bunun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kullanım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ı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için gerekli tesisat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548640" y="4031290"/>
            <a:ext cx="3566160" cy="2241493"/>
          </a:xfrm>
          <a:prstGeom prst="roundRect">
            <a:avLst>
              <a:gd name="adj" fmla="val 3902"/>
            </a:avLst>
          </a:prstGeom>
          <a:solidFill>
            <a:srgbClr val="E0E1DD"/>
          </a:solidFill>
          <a:ln/>
        </p:spPr>
        <p:txBody>
          <a:bodyPr/>
          <a:lstStyle/>
          <a:p>
            <a:endParaRPr lang="tr-TR" dirty="0"/>
          </a:p>
        </p:txBody>
      </p:sp>
      <p:sp>
        <p:nvSpPr>
          <p:cNvPr id="20" name="Shape 18"/>
          <p:cNvSpPr/>
          <p:nvPr/>
        </p:nvSpPr>
        <p:spPr>
          <a:xfrm>
            <a:off x="777240" y="4206240"/>
            <a:ext cx="502920" cy="502920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4206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17320" y="416052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Islak Hacim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777240" y="4544568"/>
            <a:ext cx="3108960" cy="1563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Tuvalet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ve duş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imkânı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sağlanmalı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 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Tesisatın standartlara uygun yapılması zorunlu. Her 100 kişi için 1 bay 1 bayan</a:t>
            </a:r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4297680" y="3977640"/>
            <a:ext cx="3566160" cy="2295144"/>
          </a:xfrm>
          <a:prstGeom prst="roundRect">
            <a:avLst>
              <a:gd name="adj" fmla="val 3902"/>
            </a:avLst>
          </a:prstGeom>
          <a:solidFill>
            <a:srgbClr val="E0E1DD"/>
          </a:solidFill>
          <a:ln/>
        </p:spPr>
      </p:sp>
      <p:sp>
        <p:nvSpPr>
          <p:cNvPr id="25" name="Shape 23"/>
          <p:cNvSpPr/>
          <p:nvPr/>
        </p:nvSpPr>
        <p:spPr>
          <a:xfrm>
            <a:off x="4526280" y="4206240"/>
            <a:ext cx="502920" cy="502920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26" name="Text 24"/>
          <p:cNvSpPr/>
          <p:nvPr/>
        </p:nvSpPr>
        <p:spPr>
          <a:xfrm>
            <a:off x="4526280" y="4206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166360" y="3986784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Mutfak Nişi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4526280" y="4453128"/>
            <a:ext cx="3154680" cy="1655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tr-TR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m² üzeri sığınaklarda en az 2,30 m²'lik niş, lavabo ve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pişirme</a:t>
            </a: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alanı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</a:t>
            </a:r>
            <a:r>
              <a:rPr lang="tr-TR" dirty="0">
                <a:solidFill>
                  <a:srgbClr val="2B2B2B"/>
                </a:solidFill>
                <a:latin typeface="Calibri" pitchFamily="34" charset="0"/>
                <a:cs typeface="Calibri" pitchFamily="34" charset="-120"/>
              </a:rPr>
              <a:t>Çöp ve diğer atıklar konusunda önlemlerin alınması zorunlu</a:t>
            </a:r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8046720" y="3977640"/>
            <a:ext cx="3566160" cy="2295144"/>
          </a:xfrm>
          <a:prstGeom prst="roundRect">
            <a:avLst>
              <a:gd name="adj" fmla="val 3902"/>
            </a:avLst>
          </a:prstGeom>
          <a:solidFill>
            <a:srgbClr val="E0E1DD"/>
          </a:solidFill>
          <a:ln/>
        </p:spPr>
      </p:sp>
      <p:sp>
        <p:nvSpPr>
          <p:cNvPr id="30" name="Shape 28"/>
          <p:cNvSpPr/>
          <p:nvPr/>
        </p:nvSpPr>
        <p:spPr>
          <a:xfrm>
            <a:off x="8275320" y="4206240"/>
            <a:ext cx="502920" cy="502920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31" name="Text 29"/>
          <p:cNvSpPr/>
          <p:nvPr/>
        </p:nvSpPr>
        <p:spPr>
          <a:xfrm>
            <a:off x="8275320" y="4206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915400" y="4160520"/>
            <a:ext cx="2514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6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Erişilebilirlik</a:t>
            </a: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8275320" y="4937760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TSE standartlarına göre hareket kısıtlılığı olanların da kullanımına uygun tasarım</a:t>
            </a: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DENETİM SÜRECİ VE TAKVİM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Kim, Ne Zamana Kadar Denetleyecek?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rgbClr val="E85D0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DENETİM YETKİLİLERİ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2368296"/>
            <a:ext cx="109728" cy="109728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224028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tr-TR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İdareler 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548640" y="2871216"/>
            <a:ext cx="109728" cy="109728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715768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Mülki idare amirlikleri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548640" y="3374136"/>
            <a:ext cx="109728" cy="109728"/>
          </a:xfrm>
          <a:prstGeom prst="ellipse">
            <a:avLst/>
          </a:prstGeom>
          <a:solidFill>
            <a:srgbClr val="E85D04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3191256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AFAD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548640" y="3886200"/>
            <a:ext cx="5120640" cy="1947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Denetimler; inşaat aşamasında, yapı kullanma izni öncesinde ve sonrasında periyodik olarak yapılır. Kontrollerde EK-1 Sığınak Kontrol Formu kullanılır.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309360" y="1828800"/>
            <a:ext cx="5303520" cy="4251960"/>
          </a:xfrm>
          <a:prstGeom prst="roundRect">
            <a:avLst>
              <a:gd name="adj" fmla="val 1720"/>
            </a:avLst>
          </a:prstGeom>
          <a:solidFill>
            <a:srgbClr val="10161F"/>
          </a:solidFill>
          <a:ln/>
        </p:spPr>
      </p:sp>
      <p:sp>
        <p:nvSpPr>
          <p:cNvPr id="13" name="Text 11"/>
          <p:cNvSpPr/>
          <p:nvPr/>
        </p:nvSpPr>
        <p:spPr>
          <a:xfrm>
            <a:off x="6309360" y="210312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 </a:t>
            </a:r>
            <a:r>
              <a:rPr lang="tr-TR" sz="1200" b="1" kern="0" spc="2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DENETLEME </a:t>
            </a:r>
            <a:r>
              <a:rPr lang="en-US" sz="1200" b="1" kern="0" spc="2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TARİH</a:t>
            </a:r>
            <a:r>
              <a:rPr lang="tr-TR" sz="1200" b="1" kern="0" spc="2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309360" y="2423160"/>
            <a:ext cx="5303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E85D0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Kasım 2026</a:t>
            </a:r>
            <a:endParaRPr lang="en-US" sz="3400" dirty="0"/>
          </a:p>
        </p:txBody>
      </p:sp>
      <p:sp>
        <p:nvSpPr>
          <p:cNvPr id="15" name="Shape 13"/>
          <p:cNvSpPr/>
          <p:nvPr/>
        </p:nvSpPr>
        <p:spPr>
          <a:xfrm>
            <a:off x="8138160" y="3291840"/>
            <a:ext cx="1645920" cy="0"/>
          </a:xfrm>
          <a:prstGeom prst="line">
            <a:avLst/>
          </a:prstGeom>
          <a:noFill/>
          <a:ln w="19050">
            <a:solidFill>
              <a:srgbClr val="2A3A5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60621" y="3520440"/>
            <a:ext cx="4786499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 genelinde mevcut tüm özel ve genel sığınakların denetiminin tamamlanması gereken tarih.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309360" y="4169664"/>
            <a:ext cx="5120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tr-TR" sz="16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Yapısal değişiklik </a:t>
            </a:r>
            <a:r>
              <a:rPr lang="en-US" sz="1600" dirty="0" err="1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tespit</a:t>
            </a:r>
            <a:r>
              <a:rPr lang="en-US" sz="1600" dirty="0">
                <a:solidFill>
                  <a:srgbClr val="E0E1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edilen sığınaklar, Yönetmeliğin 14. maddesi uyarınca mevzuata uygun hale getirilecek.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6675120" y="5257800"/>
            <a:ext cx="4023360" cy="0"/>
          </a:xfrm>
          <a:prstGeom prst="line">
            <a:avLst/>
          </a:prstGeom>
          <a:noFill/>
          <a:ln w="12700">
            <a:solidFill>
              <a:srgbClr val="2A3A5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75120" y="54406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Ruhsatlar ve sığınak kayıtları AFAD'a bildirilerek merkezi bir sığınak envanterine işlenecek.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8640" y="64739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Sığınak Yönetmeliği Değişikliği — </a:t>
            </a:r>
            <a:r>
              <a:rPr lang="tr-TR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OSB Sanayici Bilgilendirme Toplantısı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091672" y="6473952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8BC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1899</Words>
  <Application>Microsoft Office PowerPoint</Application>
  <PresentationFormat>Geniş ekran</PresentationFormat>
  <Paragraphs>274</Paragraphs>
  <Slides>18</Slides>
  <Notes>16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Çiğdem BAYKAL</cp:lastModifiedBy>
  <cp:revision>30</cp:revision>
  <dcterms:created xsi:type="dcterms:W3CDTF">2026-07-16T16:20:31Z</dcterms:created>
  <dcterms:modified xsi:type="dcterms:W3CDTF">2026-07-19T22:03:47Z</dcterms:modified>
</cp:coreProperties>
</file>